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5"/>
  </p:notesMasterIdLst>
  <p:sldIdLst>
    <p:sldId id="256" r:id="rId5"/>
    <p:sldId id="260" r:id="rId6"/>
    <p:sldId id="258" r:id="rId7"/>
    <p:sldId id="264" r:id="rId8"/>
    <p:sldId id="262" r:id="rId9"/>
    <p:sldId id="257" r:id="rId10"/>
    <p:sldId id="259" r:id="rId11"/>
    <p:sldId id="261" r:id="rId12"/>
    <p:sldId id="265" r:id="rId13"/>
    <p:sldId id="263" r:id="rId14"/>
  </p:sldIdLst>
  <p:sldSz cx="32918400" cy="438912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06E94"/>
    <a:srgbClr val="775A7B"/>
    <a:srgbClr val="7A99B4"/>
    <a:srgbClr val="818A5F"/>
    <a:srgbClr val="585C5F"/>
    <a:srgbClr val="828587"/>
    <a:srgbClr val="C0C4AF"/>
    <a:srgbClr val="FFFFFF"/>
    <a:srgbClr val="E6ECF1"/>
    <a:srgbClr val="E0C0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03C589-D2AE-46A0-996D-C10B3A0C62CB}" v="253" dt="2025-10-15T20:41:09.3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6" d="100"/>
          <a:sy n="16" d="100"/>
        </p:scale>
        <p:origin x="2490" y="10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566B18-FFE4-4F4C-A4FC-931095F2B07D}" type="datetimeFigureOut">
              <a:rPr lang="en-US" smtClean="0"/>
              <a:t>10/15/2025</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245236-0AC7-4854-9033-BE41E98F55A2}" type="slidenum">
              <a:rPr lang="en-US" smtClean="0"/>
              <a:t>‹#›</a:t>
            </a:fld>
            <a:endParaRPr lang="en-US"/>
          </a:p>
        </p:txBody>
      </p:sp>
    </p:spTree>
    <p:extLst>
      <p:ext uri="{BB962C8B-B14F-4D97-AF65-F5344CB8AC3E}">
        <p14:creationId xmlns:p14="http://schemas.microsoft.com/office/powerpoint/2010/main" val="6270981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245236-0AC7-4854-9033-BE41E98F55A2}" type="slidenum">
              <a:rPr lang="en-US" smtClean="0"/>
              <a:t>1</a:t>
            </a:fld>
            <a:endParaRPr lang="en-US"/>
          </a:p>
        </p:txBody>
      </p:sp>
    </p:spTree>
    <p:extLst>
      <p:ext uri="{BB962C8B-B14F-4D97-AF65-F5344CB8AC3E}">
        <p14:creationId xmlns:p14="http://schemas.microsoft.com/office/powerpoint/2010/main" val="35656699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7183123"/>
            <a:ext cx="27980640" cy="15280640"/>
          </a:xfrm>
        </p:spPr>
        <p:txBody>
          <a:bodyPr anchor="b"/>
          <a:lstStyle>
            <a:lvl1pPr algn="ctr">
              <a:defRPr sz="21599"/>
            </a:lvl1pPr>
          </a:lstStyle>
          <a:p>
            <a:r>
              <a:rPr lang="en-US"/>
              <a:t>Click to edit Master title style</a:t>
            </a:r>
            <a:endParaRPr lang="en-US" dirty="0"/>
          </a:p>
        </p:txBody>
      </p:sp>
      <p:sp>
        <p:nvSpPr>
          <p:cNvPr id="3" name="Subtitle 2"/>
          <p:cNvSpPr>
            <a:spLocks noGrp="1"/>
          </p:cNvSpPr>
          <p:nvPr>
            <p:ph type="subTitle" idx="1"/>
          </p:nvPr>
        </p:nvSpPr>
        <p:spPr>
          <a:xfrm>
            <a:off x="4114800" y="23053044"/>
            <a:ext cx="24688800" cy="10596877"/>
          </a:xfrm>
        </p:spPr>
        <p:txBody>
          <a:bodyPr/>
          <a:lstStyle>
            <a:lvl1pPr marL="0" indent="0" algn="ctr">
              <a:buNone/>
              <a:defRPr sz="8640"/>
            </a:lvl1pPr>
            <a:lvl2pPr marL="1645879" indent="0" algn="ctr">
              <a:buNone/>
              <a:defRPr sz="7200"/>
            </a:lvl2pPr>
            <a:lvl3pPr marL="3291758" indent="0" algn="ctr">
              <a:buNone/>
              <a:defRPr sz="6480"/>
            </a:lvl3pPr>
            <a:lvl4pPr marL="4937636" indent="0" algn="ctr">
              <a:buNone/>
              <a:defRPr sz="5760"/>
            </a:lvl4pPr>
            <a:lvl5pPr marL="6583516" indent="0" algn="ctr">
              <a:buNone/>
              <a:defRPr sz="5760"/>
            </a:lvl5pPr>
            <a:lvl6pPr marL="8229395" indent="0" algn="ctr">
              <a:buNone/>
              <a:defRPr sz="5760"/>
            </a:lvl6pPr>
            <a:lvl7pPr marL="9875273" indent="0" algn="ctr">
              <a:buNone/>
              <a:defRPr sz="5760"/>
            </a:lvl7pPr>
            <a:lvl8pPr marL="11521152" indent="0" algn="ctr">
              <a:buNone/>
              <a:defRPr sz="5760"/>
            </a:lvl8pPr>
            <a:lvl9pPr marL="13167031" indent="0" algn="ctr">
              <a:buNone/>
              <a:defRPr sz="5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6D38BE9-298D-4C48-8ACB-32B06B13EB7A}"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837BA0-BE62-4FA5-94E6-3AF807E20645}" type="slidenum">
              <a:rPr lang="en-US" smtClean="0"/>
              <a:t>‹#›</a:t>
            </a:fld>
            <a:endParaRPr lang="en-US"/>
          </a:p>
        </p:txBody>
      </p:sp>
    </p:spTree>
    <p:extLst>
      <p:ext uri="{BB962C8B-B14F-4D97-AF65-F5344CB8AC3E}">
        <p14:creationId xmlns:p14="http://schemas.microsoft.com/office/powerpoint/2010/main" val="2077001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D38BE9-298D-4C48-8ACB-32B06B13EB7A}"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837BA0-BE62-4FA5-94E6-3AF807E20645}" type="slidenum">
              <a:rPr lang="en-US" smtClean="0"/>
              <a:t>‹#›</a:t>
            </a:fld>
            <a:endParaRPr lang="en-US"/>
          </a:p>
        </p:txBody>
      </p:sp>
    </p:spTree>
    <p:extLst>
      <p:ext uri="{BB962C8B-B14F-4D97-AF65-F5344CB8AC3E}">
        <p14:creationId xmlns:p14="http://schemas.microsoft.com/office/powerpoint/2010/main" val="4256482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2" y="2336801"/>
            <a:ext cx="7098030" cy="3719576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63142" y="2336801"/>
            <a:ext cx="20882610" cy="37195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D38BE9-298D-4C48-8ACB-32B06B13EB7A}"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837BA0-BE62-4FA5-94E6-3AF807E20645}" type="slidenum">
              <a:rPr lang="en-US" smtClean="0"/>
              <a:t>‹#›</a:t>
            </a:fld>
            <a:endParaRPr lang="en-US"/>
          </a:p>
        </p:txBody>
      </p:sp>
    </p:spTree>
    <p:extLst>
      <p:ext uri="{BB962C8B-B14F-4D97-AF65-F5344CB8AC3E}">
        <p14:creationId xmlns:p14="http://schemas.microsoft.com/office/powerpoint/2010/main" val="3410224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D38BE9-298D-4C48-8ACB-32B06B13EB7A}"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837BA0-BE62-4FA5-94E6-3AF807E20645}" type="slidenum">
              <a:rPr lang="en-US" smtClean="0"/>
              <a:t>‹#›</a:t>
            </a:fld>
            <a:endParaRPr lang="en-US"/>
          </a:p>
        </p:txBody>
      </p:sp>
    </p:spTree>
    <p:extLst>
      <p:ext uri="{BB962C8B-B14F-4D97-AF65-F5344CB8AC3E}">
        <p14:creationId xmlns:p14="http://schemas.microsoft.com/office/powerpoint/2010/main" val="3705741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7" y="10942334"/>
            <a:ext cx="28392120" cy="18257517"/>
          </a:xfrm>
        </p:spPr>
        <p:txBody>
          <a:bodyPr anchor="b"/>
          <a:lstStyle>
            <a:lvl1pPr>
              <a:defRPr sz="21599"/>
            </a:lvl1pPr>
          </a:lstStyle>
          <a:p>
            <a:r>
              <a:rPr lang="en-US"/>
              <a:t>Click to edit Master title style</a:t>
            </a:r>
            <a:endParaRPr lang="en-US" dirty="0"/>
          </a:p>
        </p:txBody>
      </p:sp>
      <p:sp>
        <p:nvSpPr>
          <p:cNvPr id="3" name="Text Placeholder 2"/>
          <p:cNvSpPr>
            <a:spLocks noGrp="1"/>
          </p:cNvSpPr>
          <p:nvPr>
            <p:ph type="body" idx="1"/>
          </p:nvPr>
        </p:nvSpPr>
        <p:spPr>
          <a:xfrm>
            <a:off x="2245997" y="29372574"/>
            <a:ext cx="28392120" cy="9601197"/>
          </a:xfrm>
        </p:spPr>
        <p:txBody>
          <a:bodyPr/>
          <a:lstStyle>
            <a:lvl1pPr marL="0" indent="0">
              <a:buNone/>
              <a:defRPr sz="8640">
                <a:solidFill>
                  <a:schemeClr val="tx1">
                    <a:tint val="82000"/>
                  </a:schemeClr>
                </a:solidFill>
              </a:defRPr>
            </a:lvl1pPr>
            <a:lvl2pPr marL="1645879" indent="0">
              <a:buNone/>
              <a:defRPr sz="7200">
                <a:solidFill>
                  <a:schemeClr val="tx1">
                    <a:tint val="82000"/>
                  </a:schemeClr>
                </a:solidFill>
              </a:defRPr>
            </a:lvl2pPr>
            <a:lvl3pPr marL="3291758" indent="0">
              <a:buNone/>
              <a:defRPr sz="6480">
                <a:solidFill>
                  <a:schemeClr val="tx1">
                    <a:tint val="82000"/>
                  </a:schemeClr>
                </a:solidFill>
              </a:defRPr>
            </a:lvl3pPr>
            <a:lvl4pPr marL="4937636" indent="0">
              <a:buNone/>
              <a:defRPr sz="5760">
                <a:solidFill>
                  <a:schemeClr val="tx1">
                    <a:tint val="82000"/>
                  </a:schemeClr>
                </a:solidFill>
              </a:defRPr>
            </a:lvl4pPr>
            <a:lvl5pPr marL="6583516" indent="0">
              <a:buNone/>
              <a:defRPr sz="5760">
                <a:solidFill>
                  <a:schemeClr val="tx1">
                    <a:tint val="82000"/>
                  </a:schemeClr>
                </a:solidFill>
              </a:defRPr>
            </a:lvl5pPr>
            <a:lvl6pPr marL="8229395" indent="0">
              <a:buNone/>
              <a:defRPr sz="5760">
                <a:solidFill>
                  <a:schemeClr val="tx1">
                    <a:tint val="82000"/>
                  </a:schemeClr>
                </a:solidFill>
              </a:defRPr>
            </a:lvl6pPr>
            <a:lvl7pPr marL="9875273" indent="0">
              <a:buNone/>
              <a:defRPr sz="5760">
                <a:solidFill>
                  <a:schemeClr val="tx1">
                    <a:tint val="82000"/>
                  </a:schemeClr>
                </a:solidFill>
              </a:defRPr>
            </a:lvl7pPr>
            <a:lvl8pPr marL="11521152" indent="0">
              <a:buNone/>
              <a:defRPr sz="5760">
                <a:solidFill>
                  <a:schemeClr val="tx1">
                    <a:tint val="82000"/>
                  </a:schemeClr>
                </a:solidFill>
              </a:defRPr>
            </a:lvl8pPr>
            <a:lvl9pPr marL="13167031" indent="0">
              <a:buNone/>
              <a:defRPr sz="576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D38BE9-298D-4C48-8ACB-32B06B13EB7A}"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837BA0-BE62-4FA5-94E6-3AF807E20645}" type="slidenum">
              <a:rPr lang="en-US" smtClean="0"/>
              <a:t>‹#›</a:t>
            </a:fld>
            <a:endParaRPr lang="en-US"/>
          </a:p>
        </p:txBody>
      </p:sp>
    </p:spTree>
    <p:extLst>
      <p:ext uri="{BB962C8B-B14F-4D97-AF65-F5344CB8AC3E}">
        <p14:creationId xmlns:p14="http://schemas.microsoft.com/office/powerpoint/2010/main" val="1190195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63140" y="11684001"/>
            <a:ext cx="13990320" cy="27848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664940" y="11684001"/>
            <a:ext cx="13990320" cy="27848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6D38BE9-298D-4C48-8ACB-32B06B13EB7A}" type="datetimeFigureOut">
              <a:rPr lang="en-US" smtClean="0"/>
              <a:t>10/15/2025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837BA0-BE62-4FA5-94E6-3AF807E20645}" type="slidenum">
              <a:rPr lang="en-US" smtClean="0"/>
              <a:t>‹#›</a:t>
            </a:fld>
            <a:endParaRPr lang="en-US"/>
          </a:p>
        </p:txBody>
      </p:sp>
    </p:spTree>
    <p:extLst>
      <p:ext uri="{BB962C8B-B14F-4D97-AF65-F5344CB8AC3E}">
        <p14:creationId xmlns:p14="http://schemas.microsoft.com/office/powerpoint/2010/main" val="3437768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336811"/>
            <a:ext cx="28392120" cy="8483603"/>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67431" y="10759444"/>
            <a:ext cx="13926024" cy="5273037"/>
          </a:xfrm>
        </p:spPr>
        <p:txBody>
          <a:bodyPr anchor="b"/>
          <a:lstStyle>
            <a:lvl1pPr marL="0" indent="0">
              <a:buNone/>
              <a:defRPr sz="8640" b="1"/>
            </a:lvl1pPr>
            <a:lvl2pPr marL="1645879" indent="0">
              <a:buNone/>
              <a:defRPr sz="7200" b="1"/>
            </a:lvl2pPr>
            <a:lvl3pPr marL="3291758" indent="0">
              <a:buNone/>
              <a:defRPr sz="6480" b="1"/>
            </a:lvl3pPr>
            <a:lvl4pPr marL="4937636" indent="0">
              <a:buNone/>
              <a:defRPr sz="5760" b="1"/>
            </a:lvl4pPr>
            <a:lvl5pPr marL="6583516" indent="0">
              <a:buNone/>
              <a:defRPr sz="5760" b="1"/>
            </a:lvl5pPr>
            <a:lvl6pPr marL="8229395" indent="0">
              <a:buNone/>
              <a:defRPr sz="5760" b="1"/>
            </a:lvl6pPr>
            <a:lvl7pPr marL="9875273" indent="0">
              <a:buNone/>
              <a:defRPr sz="5760" b="1"/>
            </a:lvl7pPr>
            <a:lvl8pPr marL="11521152" indent="0">
              <a:buNone/>
              <a:defRPr sz="5760" b="1"/>
            </a:lvl8pPr>
            <a:lvl9pPr marL="13167031" indent="0">
              <a:buNone/>
              <a:defRPr sz="5760" b="1"/>
            </a:lvl9pPr>
          </a:lstStyle>
          <a:p>
            <a:pPr lvl="0"/>
            <a:r>
              <a:rPr lang="en-US"/>
              <a:t>Click to edit Master text styles</a:t>
            </a:r>
          </a:p>
        </p:txBody>
      </p:sp>
      <p:sp>
        <p:nvSpPr>
          <p:cNvPr id="4" name="Content Placeholder 3"/>
          <p:cNvSpPr>
            <a:spLocks noGrp="1"/>
          </p:cNvSpPr>
          <p:nvPr>
            <p:ph sz="half" idx="2"/>
          </p:nvPr>
        </p:nvSpPr>
        <p:spPr>
          <a:xfrm>
            <a:off x="2267431" y="16032481"/>
            <a:ext cx="13926024" cy="23581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664943" y="10759444"/>
            <a:ext cx="13994608" cy="5273037"/>
          </a:xfrm>
        </p:spPr>
        <p:txBody>
          <a:bodyPr anchor="b"/>
          <a:lstStyle>
            <a:lvl1pPr marL="0" indent="0">
              <a:buNone/>
              <a:defRPr sz="8640" b="1"/>
            </a:lvl1pPr>
            <a:lvl2pPr marL="1645879" indent="0">
              <a:buNone/>
              <a:defRPr sz="7200" b="1"/>
            </a:lvl2pPr>
            <a:lvl3pPr marL="3291758" indent="0">
              <a:buNone/>
              <a:defRPr sz="6480" b="1"/>
            </a:lvl3pPr>
            <a:lvl4pPr marL="4937636" indent="0">
              <a:buNone/>
              <a:defRPr sz="5760" b="1"/>
            </a:lvl4pPr>
            <a:lvl5pPr marL="6583516" indent="0">
              <a:buNone/>
              <a:defRPr sz="5760" b="1"/>
            </a:lvl5pPr>
            <a:lvl6pPr marL="8229395" indent="0">
              <a:buNone/>
              <a:defRPr sz="5760" b="1"/>
            </a:lvl6pPr>
            <a:lvl7pPr marL="9875273" indent="0">
              <a:buNone/>
              <a:defRPr sz="5760" b="1"/>
            </a:lvl7pPr>
            <a:lvl8pPr marL="11521152" indent="0">
              <a:buNone/>
              <a:defRPr sz="5760" b="1"/>
            </a:lvl8pPr>
            <a:lvl9pPr marL="13167031" indent="0">
              <a:buNone/>
              <a:defRPr sz="5760" b="1"/>
            </a:lvl9pPr>
          </a:lstStyle>
          <a:p>
            <a:pPr lvl="0"/>
            <a:r>
              <a:rPr lang="en-US"/>
              <a:t>Click to edit Master text styles</a:t>
            </a:r>
          </a:p>
        </p:txBody>
      </p:sp>
      <p:sp>
        <p:nvSpPr>
          <p:cNvPr id="6" name="Content Placeholder 5"/>
          <p:cNvSpPr>
            <a:spLocks noGrp="1"/>
          </p:cNvSpPr>
          <p:nvPr>
            <p:ph sz="quarter" idx="4"/>
          </p:nvPr>
        </p:nvSpPr>
        <p:spPr>
          <a:xfrm>
            <a:off x="16664943" y="16032481"/>
            <a:ext cx="13994608" cy="23581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6D38BE9-298D-4C48-8ACB-32B06B13EB7A}" type="datetimeFigureOut">
              <a:rPr lang="en-US" smtClean="0"/>
              <a:t>10/15/2025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837BA0-BE62-4FA5-94E6-3AF807E20645}" type="slidenum">
              <a:rPr lang="en-US" smtClean="0"/>
              <a:t>‹#›</a:t>
            </a:fld>
            <a:endParaRPr lang="en-US"/>
          </a:p>
        </p:txBody>
      </p:sp>
    </p:spTree>
    <p:extLst>
      <p:ext uri="{BB962C8B-B14F-4D97-AF65-F5344CB8AC3E}">
        <p14:creationId xmlns:p14="http://schemas.microsoft.com/office/powerpoint/2010/main" val="1851827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6D38BE9-298D-4C48-8ACB-32B06B13EB7A}" type="datetimeFigureOut">
              <a:rPr lang="en-US" smtClean="0"/>
              <a:t>10/15/2025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837BA0-BE62-4FA5-94E6-3AF807E20645}" type="slidenum">
              <a:rPr lang="en-US" smtClean="0"/>
              <a:t>‹#›</a:t>
            </a:fld>
            <a:endParaRPr lang="en-US"/>
          </a:p>
        </p:txBody>
      </p:sp>
    </p:spTree>
    <p:extLst>
      <p:ext uri="{BB962C8B-B14F-4D97-AF65-F5344CB8AC3E}">
        <p14:creationId xmlns:p14="http://schemas.microsoft.com/office/powerpoint/2010/main" val="3681890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D38BE9-298D-4C48-8ACB-32B06B13EB7A}" type="datetimeFigureOut">
              <a:rPr lang="en-US" smtClean="0"/>
              <a:t>10/15/2025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837BA0-BE62-4FA5-94E6-3AF807E20645}" type="slidenum">
              <a:rPr lang="en-US" smtClean="0"/>
              <a:t>‹#›</a:t>
            </a:fld>
            <a:endParaRPr lang="en-US"/>
          </a:p>
        </p:txBody>
      </p:sp>
    </p:spTree>
    <p:extLst>
      <p:ext uri="{BB962C8B-B14F-4D97-AF65-F5344CB8AC3E}">
        <p14:creationId xmlns:p14="http://schemas.microsoft.com/office/powerpoint/2010/main" val="3861999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9" y="2926080"/>
            <a:ext cx="10617041" cy="10241280"/>
          </a:xfrm>
        </p:spPr>
        <p:txBody>
          <a:bodyPr anchor="b"/>
          <a:lstStyle>
            <a:lvl1pPr>
              <a:defRPr sz="11520"/>
            </a:lvl1pPr>
          </a:lstStyle>
          <a:p>
            <a:r>
              <a:rPr lang="en-US"/>
              <a:t>Click to edit Master title style</a:t>
            </a:r>
            <a:endParaRPr lang="en-US" dirty="0"/>
          </a:p>
        </p:txBody>
      </p:sp>
      <p:sp>
        <p:nvSpPr>
          <p:cNvPr id="3" name="Content Placeholder 2"/>
          <p:cNvSpPr>
            <a:spLocks noGrp="1"/>
          </p:cNvSpPr>
          <p:nvPr>
            <p:ph idx="1"/>
          </p:nvPr>
        </p:nvSpPr>
        <p:spPr>
          <a:xfrm>
            <a:off x="13994608" y="6319531"/>
            <a:ext cx="16664940" cy="311912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67429" y="13167361"/>
            <a:ext cx="10617041" cy="24394163"/>
          </a:xfrm>
        </p:spPr>
        <p:txBody>
          <a:bodyPr/>
          <a:lstStyle>
            <a:lvl1pPr marL="0" indent="0">
              <a:buNone/>
              <a:defRPr sz="5760"/>
            </a:lvl1pPr>
            <a:lvl2pPr marL="1645879" indent="0">
              <a:buNone/>
              <a:defRPr sz="5040"/>
            </a:lvl2pPr>
            <a:lvl3pPr marL="3291758" indent="0">
              <a:buNone/>
              <a:defRPr sz="4320"/>
            </a:lvl3pPr>
            <a:lvl4pPr marL="4937636" indent="0">
              <a:buNone/>
              <a:defRPr sz="3600"/>
            </a:lvl4pPr>
            <a:lvl5pPr marL="6583516" indent="0">
              <a:buNone/>
              <a:defRPr sz="3600"/>
            </a:lvl5pPr>
            <a:lvl6pPr marL="8229395" indent="0">
              <a:buNone/>
              <a:defRPr sz="3600"/>
            </a:lvl6pPr>
            <a:lvl7pPr marL="9875273" indent="0">
              <a:buNone/>
              <a:defRPr sz="3600"/>
            </a:lvl7pPr>
            <a:lvl8pPr marL="11521152" indent="0">
              <a:buNone/>
              <a:defRPr sz="3600"/>
            </a:lvl8pPr>
            <a:lvl9pPr marL="13167031"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26D38BE9-298D-4C48-8ACB-32B06B13EB7A}" type="datetimeFigureOut">
              <a:rPr lang="en-US" smtClean="0"/>
              <a:t>10/15/2025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837BA0-BE62-4FA5-94E6-3AF807E20645}" type="slidenum">
              <a:rPr lang="en-US" smtClean="0"/>
              <a:t>‹#›</a:t>
            </a:fld>
            <a:endParaRPr lang="en-US"/>
          </a:p>
        </p:txBody>
      </p:sp>
    </p:spTree>
    <p:extLst>
      <p:ext uri="{BB962C8B-B14F-4D97-AF65-F5344CB8AC3E}">
        <p14:creationId xmlns:p14="http://schemas.microsoft.com/office/powerpoint/2010/main" val="984731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9" y="2926080"/>
            <a:ext cx="10617041" cy="10241280"/>
          </a:xfrm>
        </p:spPr>
        <p:txBody>
          <a:bodyPr anchor="b"/>
          <a:lstStyle>
            <a:lvl1pPr>
              <a:defRPr sz="11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994608" y="6319531"/>
            <a:ext cx="16664940" cy="31191200"/>
          </a:xfrm>
        </p:spPr>
        <p:txBody>
          <a:bodyPr anchor="t"/>
          <a:lstStyle>
            <a:lvl1pPr marL="0" indent="0">
              <a:buNone/>
              <a:defRPr sz="11520"/>
            </a:lvl1pPr>
            <a:lvl2pPr marL="1645879" indent="0">
              <a:buNone/>
              <a:defRPr sz="10080"/>
            </a:lvl2pPr>
            <a:lvl3pPr marL="3291758" indent="0">
              <a:buNone/>
              <a:defRPr sz="8640"/>
            </a:lvl3pPr>
            <a:lvl4pPr marL="4937636" indent="0">
              <a:buNone/>
              <a:defRPr sz="7200"/>
            </a:lvl4pPr>
            <a:lvl5pPr marL="6583516" indent="0">
              <a:buNone/>
              <a:defRPr sz="7200"/>
            </a:lvl5pPr>
            <a:lvl6pPr marL="8229395" indent="0">
              <a:buNone/>
              <a:defRPr sz="7200"/>
            </a:lvl6pPr>
            <a:lvl7pPr marL="9875273" indent="0">
              <a:buNone/>
              <a:defRPr sz="7200"/>
            </a:lvl7pPr>
            <a:lvl8pPr marL="11521152" indent="0">
              <a:buNone/>
              <a:defRPr sz="7200"/>
            </a:lvl8pPr>
            <a:lvl9pPr marL="13167031" indent="0">
              <a:buNone/>
              <a:defRPr sz="7200"/>
            </a:lvl9pPr>
          </a:lstStyle>
          <a:p>
            <a:r>
              <a:rPr lang="en-US"/>
              <a:t>Click icon to add picture</a:t>
            </a:r>
            <a:endParaRPr lang="en-US" dirty="0"/>
          </a:p>
        </p:txBody>
      </p:sp>
      <p:sp>
        <p:nvSpPr>
          <p:cNvPr id="4" name="Text Placeholder 3"/>
          <p:cNvSpPr>
            <a:spLocks noGrp="1"/>
          </p:cNvSpPr>
          <p:nvPr>
            <p:ph type="body" sz="half" idx="2"/>
          </p:nvPr>
        </p:nvSpPr>
        <p:spPr>
          <a:xfrm>
            <a:off x="2267429" y="13167361"/>
            <a:ext cx="10617041" cy="24394163"/>
          </a:xfrm>
        </p:spPr>
        <p:txBody>
          <a:bodyPr/>
          <a:lstStyle>
            <a:lvl1pPr marL="0" indent="0">
              <a:buNone/>
              <a:defRPr sz="5760"/>
            </a:lvl1pPr>
            <a:lvl2pPr marL="1645879" indent="0">
              <a:buNone/>
              <a:defRPr sz="5040"/>
            </a:lvl2pPr>
            <a:lvl3pPr marL="3291758" indent="0">
              <a:buNone/>
              <a:defRPr sz="4320"/>
            </a:lvl3pPr>
            <a:lvl4pPr marL="4937636" indent="0">
              <a:buNone/>
              <a:defRPr sz="3600"/>
            </a:lvl4pPr>
            <a:lvl5pPr marL="6583516" indent="0">
              <a:buNone/>
              <a:defRPr sz="3600"/>
            </a:lvl5pPr>
            <a:lvl6pPr marL="8229395" indent="0">
              <a:buNone/>
              <a:defRPr sz="3600"/>
            </a:lvl6pPr>
            <a:lvl7pPr marL="9875273" indent="0">
              <a:buNone/>
              <a:defRPr sz="3600"/>
            </a:lvl7pPr>
            <a:lvl8pPr marL="11521152" indent="0">
              <a:buNone/>
              <a:defRPr sz="3600"/>
            </a:lvl8pPr>
            <a:lvl9pPr marL="13167031"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26D38BE9-298D-4C48-8ACB-32B06B13EB7A}" type="datetimeFigureOut">
              <a:rPr lang="en-US" smtClean="0"/>
              <a:t>10/15/2025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837BA0-BE62-4FA5-94E6-3AF807E20645}" type="slidenum">
              <a:rPr lang="en-US" smtClean="0"/>
              <a:t>‹#›</a:t>
            </a:fld>
            <a:endParaRPr lang="en-US"/>
          </a:p>
        </p:txBody>
      </p:sp>
    </p:spTree>
    <p:extLst>
      <p:ext uri="{BB962C8B-B14F-4D97-AF65-F5344CB8AC3E}">
        <p14:creationId xmlns:p14="http://schemas.microsoft.com/office/powerpoint/2010/main" val="2512449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63140" y="2336811"/>
            <a:ext cx="28392120" cy="848360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63140" y="11684001"/>
            <a:ext cx="28392120" cy="27848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63140" y="40680651"/>
            <a:ext cx="7406640" cy="2336800"/>
          </a:xfrm>
          <a:prstGeom prst="rect">
            <a:avLst/>
          </a:prstGeom>
        </p:spPr>
        <p:txBody>
          <a:bodyPr vert="horz" lIns="91440" tIns="45720" rIns="91440" bIns="45720" rtlCol="0" anchor="ctr"/>
          <a:lstStyle>
            <a:lvl1pPr algn="l">
              <a:defRPr sz="4320">
                <a:solidFill>
                  <a:schemeClr val="tx1">
                    <a:tint val="82000"/>
                  </a:schemeClr>
                </a:solidFill>
              </a:defRPr>
            </a:lvl1pPr>
          </a:lstStyle>
          <a:p>
            <a:fld id="{26D38BE9-298D-4C48-8ACB-32B06B13EB7A}" type="datetimeFigureOut">
              <a:rPr lang="en-US" smtClean="0"/>
              <a:t>10/15/2025</a:t>
            </a:fld>
            <a:endParaRPr lang="en-US"/>
          </a:p>
        </p:txBody>
      </p:sp>
      <p:sp>
        <p:nvSpPr>
          <p:cNvPr id="5" name="Footer Placeholder 4"/>
          <p:cNvSpPr>
            <a:spLocks noGrp="1"/>
          </p:cNvSpPr>
          <p:nvPr>
            <p:ph type="ftr" sz="quarter" idx="3"/>
          </p:nvPr>
        </p:nvSpPr>
        <p:spPr>
          <a:xfrm>
            <a:off x="10904220" y="40680651"/>
            <a:ext cx="11109960" cy="2336800"/>
          </a:xfrm>
          <a:prstGeom prst="rect">
            <a:avLst/>
          </a:prstGeom>
        </p:spPr>
        <p:txBody>
          <a:bodyPr vert="horz" lIns="91440" tIns="45720" rIns="91440" bIns="45720" rtlCol="0" anchor="ctr"/>
          <a:lstStyle>
            <a:lvl1pPr algn="ctr">
              <a:defRPr sz="432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23248620" y="40680651"/>
            <a:ext cx="7406640" cy="2336800"/>
          </a:xfrm>
          <a:prstGeom prst="rect">
            <a:avLst/>
          </a:prstGeom>
        </p:spPr>
        <p:txBody>
          <a:bodyPr vert="horz" lIns="91440" tIns="45720" rIns="91440" bIns="45720" rtlCol="0" anchor="ctr"/>
          <a:lstStyle>
            <a:lvl1pPr algn="r">
              <a:defRPr sz="4320">
                <a:solidFill>
                  <a:schemeClr val="tx1">
                    <a:tint val="82000"/>
                  </a:schemeClr>
                </a:solidFill>
              </a:defRPr>
            </a:lvl1pPr>
          </a:lstStyle>
          <a:p>
            <a:fld id="{18837BA0-BE62-4FA5-94E6-3AF807E20645}" type="slidenum">
              <a:rPr lang="en-US" smtClean="0"/>
              <a:t>‹#›</a:t>
            </a:fld>
            <a:endParaRPr lang="en-US"/>
          </a:p>
        </p:txBody>
      </p:sp>
    </p:spTree>
    <p:extLst>
      <p:ext uri="{BB962C8B-B14F-4D97-AF65-F5344CB8AC3E}">
        <p14:creationId xmlns:p14="http://schemas.microsoft.com/office/powerpoint/2010/main" val="41648854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291758" rtl="0" eaLnBrk="1" latinLnBrk="0" hangingPunct="1">
        <a:lnSpc>
          <a:spcPct val="90000"/>
        </a:lnSpc>
        <a:spcBef>
          <a:spcPct val="0"/>
        </a:spcBef>
        <a:buNone/>
        <a:defRPr sz="15839" kern="1200">
          <a:solidFill>
            <a:schemeClr val="tx1"/>
          </a:solidFill>
          <a:latin typeface="+mj-lt"/>
          <a:ea typeface="+mj-ea"/>
          <a:cs typeface="+mj-cs"/>
        </a:defRPr>
      </a:lvl1pPr>
    </p:titleStyle>
    <p:bodyStyle>
      <a:lvl1pPr marL="822940" indent="-822940" algn="l" defTabSz="3291758"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19" indent="-822940" algn="l" defTabSz="3291758"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697" indent="-822940" algn="l" defTabSz="3291758"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576" indent="-822940" algn="l" defTabSz="3291758"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455" indent="-822940" algn="l" defTabSz="3291758"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334" indent="-822940" algn="l" defTabSz="3291758"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212" indent="-822940" algn="l" defTabSz="3291758"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092" indent="-822940" algn="l" defTabSz="3291758"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89971" indent="-822940" algn="l" defTabSz="3291758"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758" rtl="0" eaLnBrk="1" latinLnBrk="0" hangingPunct="1">
        <a:defRPr sz="6480" kern="1200">
          <a:solidFill>
            <a:schemeClr val="tx1"/>
          </a:solidFill>
          <a:latin typeface="+mn-lt"/>
          <a:ea typeface="+mn-ea"/>
          <a:cs typeface="+mn-cs"/>
        </a:defRPr>
      </a:lvl1pPr>
      <a:lvl2pPr marL="1645879" algn="l" defTabSz="3291758" rtl="0" eaLnBrk="1" latinLnBrk="0" hangingPunct="1">
        <a:defRPr sz="6480" kern="1200">
          <a:solidFill>
            <a:schemeClr val="tx1"/>
          </a:solidFill>
          <a:latin typeface="+mn-lt"/>
          <a:ea typeface="+mn-ea"/>
          <a:cs typeface="+mn-cs"/>
        </a:defRPr>
      </a:lvl2pPr>
      <a:lvl3pPr marL="3291758" algn="l" defTabSz="3291758" rtl="0" eaLnBrk="1" latinLnBrk="0" hangingPunct="1">
        <a:defRPr sz="6480" kern="1200">
          <a:solidFill>
            <a:schemeClr val="tx1"/>
          </a:solidFill>
          <a:latin typeface="+mn-lt"/>
          <a:ea typeface="+mn-ea"/>
          <a:cs typeface="+mn-cs"/>
        </a:defRPr>
      </a:lvl3pPr>
      <a:lvl4pPr marL="4937636" algn="l" defTabSz="3291758" rtl="0" eaLnBrk="1" latinLnBrk="0" hangingPunct="1">
        <a:defRPr sz="6480" kern="1200">
          <a:solidFill>
            <a:schemeClr val="tx1"/>
          </a:solidFill>
          <a:latin typeface="+mn-lt"/>
          <a:ea typeface="+mn-ea"/>
          <a:cs typeface="+mn-cs"/>
        </a:defRPr>
      </a:lvl4pPr>
      <a:lvl5pPr marL="6583516" algn="l" defTabSz="3291758" rtl="0" eaLnBrk="1" latinLnBrk="0" hangingPunct="1">
        <a:defRPr sz="6480" kern="1200">
          <a:solidFill>
            <a:schemeClr val="tx1"/>
          </a:solidFill>
          <a:latin typeface="+mn-lt"/>
          <a:ea typeface="+mn-ea"/>
          <a:cs typeface="+mn-cs"/>
        </a:defRPr>
      </a:lvl5pPr>
      <a:lvl6pPr marL="8229395" algn="l" defTabSz="3291758" rtl="0" eaLnBrk="1" latinLnBrk="0" hangingPunct="1">
        <a:defRPr sz="6480" kern="1200">
          <a:solidFill>
            <a:schemeClr val="tx1"/>
          </a:solidFill>
          <a:latin typeface="+mn-lt"/>
          <a:ea typeface="+mn-ea"/>
          <a:cs typeface="+mn-cs"/>
        </a:defRPr>
      </a:lvl6pPr>
      <a:lvl7pPr marL="9875273" algn="l" defTabSz="3291758" rtl="0" eaLnBrk="1" latinLnBrk="0" hangingPunct="1">
        <a:defRPr sz="6480" kern="1200">
          <a:solidFill>
            <a:schemeClr val="tx1"/>
          </a:solidFill>
          <a:latin typeface="+mn-lt"/>
          <a:ea typeface="+mn-ea"/>
          <a:cs typeface="+mn-cs"/>
        </a:defRPr>
      </a:lvl7pPr>
      <a:lvl8pPr marL="11521152" algn="l" defTabSz="3291758" rtl="0" eaLnBrk="1" latinLnBrk="0" hangingPunct="1">
        <a:defRPr sz="6480" kern="1200">
          <a:solidFill>
            <a:schemeClr val="tx1"/>
          </a:solidFill>
          <a:latin typeface="+mn-lt"/>
          <a:ea typeface="+mn-ea"/>
          <a:cs typeface="+mn-cs"/>
        </a:defRPr>
      </a:lvl8pPr>
      <a:lvl9pPr marL="13167031" algn="l" defTabSz="3291758"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youtube.com/watch?v=sO37zKfQUZk" TargetMode="External"/><Relationship Id="rId5" Type="http://schemas.openxmlformats.org/officeDocument/2006/relationships/hyperlink" Target="https://www.youtube.com/watch?v=-8Q3rgrZJ8E" TargetMode="External"/><Relationship Id="rId4" Type="http://schemas.openxmlformats.org/officeDocument/2006/relationships/hyperlink" Target="https://www.niche.com/colleges/radford-university/" TargetMode="External"/></Relationships>
</file>

<file path=ppt/slides/_rels/slide10.xml.rels><?xml version="1.0" encoding="UTF-8" standalone="yes"?>
<Relationships xmlns="http://schemas.openxmlformats.org/package/2006/relationships"><Relationship Id="rId3" Type="http://schemas.openxmlformats.org/officeDocument/2006/relationships/hyperlink" Target="https://www.niche.com/colleges/radford-university/" TargetMode="Externa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hyperlink" Target="https://www.youtube.com/watch?v=sO37zKfQUZk" TargetMode="External"/><Relationship Id="rId4" Type="http://schemas.openxmlformats.org/officeDocument/2006/relationships/hyperlink" Target="https://www.youtube.com/watch?v=-8Q3rgrZJ8E"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niche.com/colleges/radford-university/" TargetMode="Externa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hyperlink" Target="https://www.youtube.com/watch?v=sO37zKfQUZk" TargetMode="External"/><Relationship Id="rId4" Type="http://schemas.openxmlformats.org/officeDocument/2006/relationships/hyperlink" Target="https://www.youtube.com/watch?v=-8Q3rgrZJ8E"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niche.com/colleges/radford-university/" TargetMode="Externa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hyperlink" Target="https://www.youtube.com/watch?v=sO37zKfQUZk" TargetMode="External"/><Relationship Id="rId4" Type="http://schemas.openxmlformats.org/officeDocument/2006/relationships/hyperlink" Target="https://www.youtube.com/watch?v=-8Q3rgrZJ8E"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niche.com/colleges/radford-university/" TargetMode="Externa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hyperlink" Target="https://www.youtube.com/watch?v=sO37zKfQUZk" TargetMode="External"/><Relationship Id="rId4" Type="http://schemas.openxmlformats.org/officeDocument/2006/relationships/hyperlink" Target="https://www.youtube.com/watch?v=-8Q3rgrZJ8E"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niche.com/colleges/radford-university/" TargetMode="Externa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hyperlink" Target="https://www.youtube.com/watch?v=sO37zKfQUZk" TargetMode="External"/><Relationship Id="rId4" Type="http://schemas.openxmlformats.org/officeDocument/2006/relationships/hyperlink" Target="https://www.youtube.com/watch?v=-8Q3rgrZJ8E"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niche.com/colleges/radford-university/" TargetMode="Externa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hyperlink" Target="https://www.youtube.com/watch?v=sO37zKfQUZk" TargetMode="External"/><Relationship Id="rId4" Type="http://schemas.openxmlformats.org/officeDocument/2006/relationships/hyperlink" Target="https://www.youtube.com/watch?v=-8Q3rgrZJ8E"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niche.com/colleges/radford-university/" TargetMode="Externa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hyperlink" Target="https://www.youtube.com/watch?v=sO37zKfQUZk" TargetMode="External"/><Relationship Id="rId4" Type="http://schemas.openxmlformats.org/officeDocument/2006/relationships/hyperlink" Target="https://www.youtube.com/watch?v=-8Q3rgrZJ8E"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niche.com/colleges/radford-university/" TargetMode="Externa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hyperlink" Target="https://www.youtube.com/watch?v=sO37zKfQUZk" TargetMode="External"/><Relationship Id="rId4" Type="http://schemas.openxmlformats.org/officeDocument/2006/relationships/hyperlink" Target="https://www.youtube.com/watch?v=-8Q3rgrZJ8E"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niche.com/colleges/radford-university/" TargetMode="Externa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hyperlink" Target="https://www.youtube.com/watch?v=sO37zKfQUZk" TargetMode="External"/><Relationship Id="rId5" Type="http://schemas.openxmlformats.org/officeDocument/2006/relationships/hyperlink" Target="https://www.youtube.com/watch?v=-8Q3rgrZJ8E" TargetMode="Externa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8C7AE13-17FA-E473-DE45-415562CA7AF6}"/>
              </a:ext>
              <a:ext uri="{C183D7F6-B498-43B3-948B-1728B52AA6E4}">
                <adec:decorative xmlns:adec="http://schemas.microsoft.com/office/drawing/2017/decorative" val="1"/>
              </a:ext>
            </a:extLst>
          </p:cNvPr>
          <p:cNvSpPr/>
          <p:nvPr/>
        </p:nvSpPr>
        <p:spPr>
          <a:xfrm>
            <a:off x="1090247" y="1090246"/>
            <a:ext cx="30737908" cy="41710708"/>
          </a:xfrm>
          <a:prstGeom prst="rect">
            <a:avLst/>
          </a:prstGeom>
          <a:solidFill>
            <a:srgbClr val="585C5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B84C53B-7F29-8CFB-6752-4E5B57AE4698}"/>
              </a:ext>
              <a:ext uri="{C183D7F6-B498-43B3-948B-1728B52AA6E4}">
                <adec:decorative xmlns:adec="http://schemas.microsoft.com/office/drawing/2017/decorative" val="1"/>
              </a:ext>
            </a:extLst>
          </p:cNvPr>
          <p:cNvSpPr/>
          <p:nvPr/>
        </p:nvSpPr>
        <p:spPr>
          <a:xfrm>
            <a:off x="2286000" y="15351370"/>
            <a:ext cx="28346400" cy="10709031"/>
          </a:xfrm>
          <a:prstGeom prst="rect">
            <a:avLst/>
          </a:prstGeom>
          <a:solidFill>
            <a:srgbClr val="C2001C"/>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950A6EDA-18F5-EEE6-2F70-FD1ECE06B09B}"/>
              </a:ext>
              <a:ext uri="{C183D7F6-B498-43B3-948B-1728B52AA6E4}">
                <adec:decorative xmlns:adec="http://schemas.microsoft.com/office/drawing/2017/decorative" val="1"/>
              </a:ext>
            </a:extLst>
          </p:cNvPr>
          <p:cNvSpPr/>
          <p:nvPr/>
        </p:nvSpPr>
        <p:spPr>
          <a:xfrm>
            <a:off x="2286000" y="27133061"/>
            <a:ext cx="28346400" cy="10709031"/>
          </a:xfrm>
          <a:prstGeom prst="rect">
            <a:avLst/>
          </a:prstGeom>
          <a:solidFill>
            <a:srgbClr val="C2001C"/>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C6C82F83-8E95-2329-2487-EF7D129FA93F}"/>
              </a:ext>
              <a:ext uri="{C183D7F6-B498-43B3-948B-1728B52AA6E4}">
                <adec:decorative xmlns:adec="http://schemas.microsoft.com/office/drawing/2017/decorative" val="1"/>
              </a:ext>
            </a:extLst>
          </p:cNvPr>
          <p:cNvSpPr/>
          <p:nvPr/>
        </p:nvSpPr>
        <p:spPr>
          <a:xfrm>
            <a:off x="1090246" y="38914753"/>
            <a:ext cx="30737908" cy="3886201"/>
          </a:xfrm>
          <a:prstGeom prst="rect">
            <a:avLst/>
          </a:prstGeom>
          <a:solidFill>
            <a:srgbClr val="D1D3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1984F7E-1532-5FA0-743C-FA56A92392DE}"/>
              </a:ext>
              <a:ext uri="{C183D7F6-B498-43B3-948B-1728B52AA6E4}">
                <adec:decorative xmlns:adec="http://schemas.microsoft.com/office/drawing/2017/decorative" val="1"/>
              </a:ext>
            </a:extLst>
          </p:cNvPr>
          <p:cNvSpPr/>
          <p:nvPr/>
        </p:nvSpPr>
        <p:spPr>
          <a:xfrm>
            <a:off x="8877300" y="14765216"/>
            <a:ext cx="15163800" cy="2092569"/>
          </a:xfrm>
          <a:prstGeom prst="rect">
            <a:avLst/>
          </a:prstGeom>
          <a:solidFill>
            <a:srgbClr val="86151A"/>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3D7273"/>
              </a:solidFill>
            </a:endParaRPr>
          </a:p>
        </p:txBody>
      </p:sp>
      <p:sp>
        <p:nvSpPr>
          <p:cNvPr id="10" name="Rectangle 9">
            <a:extLst>
              <a:ext uri="{FF2B5EF4-FFF2-40B4-BE49-F238E27FC236}">
                <a16:creationId xmlns:a16="http://schemas.microsoft.com/office/drawing/2014/main" id="{527E4624-F31C-908D-146D-6EAA5A5ED8DA}"/>
              </a:ext>
              <a:ext uri="{C183D7F6-B498-43B3-948B-1728B52AA6E4}">
                <adec:decorative xmlns:adec="http://schemas.microsoft.com/office/drawing/2017/decorative" val="1"/>
              </a:ext>
            </a:extLst>
          </p:cNvPr>
          <p:cNvSpPr/>
          <p:nvPr/>
        </p:nvSpPr>
        <p:spPr>
          <a:xfrm>
            <a:off x="8877300" y="26570354"/>
            <a:ext cx="15163800" cy="2092569"/>
          </a:xfrm>
          <a:prstGeom prst="rect">
            <a:avLst/>
          </a:prstGeom>
          <a:solidFill>
            <a:srgbClr val="86151A"/>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3D7273"/>
              </a:solidFill>
            </a:endParaRPr>
          </a:p>
        </p:txBody>
      </p:sp>
      <p:sp>
        <p:nvSpPr>
          <p:cNvPr id="11" name="Rectangle 10">
            <a:extLst>
              <a:ext uri="{FF2B5EF4-FFF2-40B4-BE49-F238E27FC236}">
                <a16:creationId xmlns:a16="http://schemas.microsoft.com/office/drawing/2014/main" id="{778E4512-5C29-97D0-9EE2-DE6ADF9C4CD7}"/>
              </a:ext>
              <a:ext uri="{C183D7F6-B498-43B3-948B-1728B52AA6E4}">
                <adec:decorative xmlns:adec="http://schemas.microsoft.com/office/drawing/2017/decorative" val="1"/>
              </a:ext>
            </a:extLst>
          </p:cNvPr>
          <p:cNvSpPr/>
          <p:nvPr/>
        </p:nvSpPr>
        <p:spPr>
          <a:xfrm>
            <a:off x="27922380" y="38945233"/>
            <a:ext cx="3875293" cy="3886201"/>
          </a:xfrm>
          <a:prstGeom prst="rect">
            <a:avLst/>
          </a:prstGeom>
          <a:solidFill>
            <a:srgbClr val="700005"/>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D38D2D7-6F8D-20CE-D753-462812103E19}"/>
              </a:ext>
              <a:ext uri="{C183D7F6-B498-43B3-948B-1728B52AA6E4}">
                <adec:decorative xmlns:adec="http://schemas.microsoft.com/office/drawing/2017/decorative" val="1"/>
              </a:ext>
            </a:extLst>
          </p:cNvPr>
          <p:cNvSpPr/>
          <p:nvPr/>
        </p:nvSpPr>
        <p:spPr>
          <a:xfrm>
            <a:off x="19389968" y="17344291"/>
            <a:ext cx="10714893" cy="8183882"/>
          </a:xfrm>
          <a:prstGeom prst="rect">
            <a:avLst/>
          </a:prstGeom>
          <a:solidFill>
            <a:srgbClr val="D1D3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52FA0B7-313F-49C0-491F-C79C8B465E11}"/>
              </a:ext>
              <a:ext uri="{C183D7F6-B498-43B3-948B-1728B52AA6E4}">
                <adec:decorative xmlns:adec="http://schemas.microsoft.com/office/drawing/2017/decorative" val="1"/>
              </a:ext>
            </a:extLst>
          </p:cNvPr>
          <p:cNvSpPr/>
          <p:nvPr/>
        </p:nvSpPr>
        <p:spPr>
          <a:xfrm>
            <a:off x="2813541" y="17344291"/>
            <a:ext cx="16072340" cy="8183882"/>
          </a:xfrm>
          <a:prstGeom prst="rect">
            <a:avLst/>
          </a:prstGeom>
          <a:solidFill>
            <a:srgbClr val="D1D3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071B22E2-FF49-0F2C-B9A3-661140EE708A}"/>
              </a:ext>
              <a:ext uri="{C183D7F6-B498-43B3-948B-1728B52AA6E4}">
                <adec:decorative xmlns:adec="http://schemas.microsoft.com/office/drawing/2017/decorative" val="1"/>
              </a:ext>
            </a:extLst>
          </p:cNvPr>
          <p:cNvSpPr/>
          <p:nvPr/>
        </p:nvSpPr>
        <p:spPr>
          <a:xfrm>
            <a:off x="2813540" y="29172877"/>
            <a:ext cx="27291321" cy="8183882"/>
          </a:xfrm>
          <a:prstGeom prst="rect">
            <a:avLst/>
          </a:prstGeom>
          <a:solidFill>
            <a:srgbClr val="D1D3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D223609E-C71A-FBC2-690F-3D54B7C4494F}"/>
              </a:ext>
              <a:ext uri="{C183D7F6-B498-43B3-948B-1728B52AA6E4}">
                <adec:decorative xmlns:adec="http://schemas.microsoft.com/office/drawing/2017/decorative" val="1"/>
              </a:ext>
            </a:extLst>
          </p:cNvPr>
          <p:cNvSpPr/>
          <p:nvPr/>
        </p:nvSpPr>
        <p:spPr>
          <a:xfrm>
            <a:off x="19823303" y="17738394"/>
            <a:ext cx="9848222" cy="7395676"/>
          </a:xfrm>
          <a:prstGeom prst="rect">
            <a:avLst/>
          </a:prstGeom>
          <a:solidFill>
            <a:srgbClr val="585C5F">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8EAE00E2-AD74-BB3E-81BC-F1FBEA417A2A}"/>
              </a:ext>
              <a:ext uri="{C183D7F6-B498-43B3-948B-1728B52AA6E4}">
                <adec:decorative xmlns:adec="http://schemas.microsoft.com/office/drawing/2017/decorative" val="1"/>
              </a:ext>
            </a:extLst>
          </p:cNvPr>
          <p:cNvSpPr/>
          <p:nvPr/>
        </p:nvSpPr>
        <p:spPr>
          <a:xfrm>
            <a:off x="1097281" y="38926197"/>
            <a:ext cx="3875293" cy="3886201"/>
          </a:xfrm>
          <a:prstGeom prst="rect">
            <a:avLst/>
          </a:prstGeom>
          <a:solidFill>
            <a:srgbClr val="700005"/>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7BFF4ED0-7746-0A5A-B216-B0A6A760DCAD}"/>
              </a:ext>
              <a:ext uri="{C183D7F6-B498-43B3-948B-1728B52AA6E4}">
                <adec:decorative xmlns:adec="http://schemas.microsoft.com/office/drawing/2017/decorative" val="1"/>
              </a:ext>
            </a:extLst>
          </p:cNvPr>
          <p:cNvSpPr/>
          <p:nvPr/>
        </p:nvSpPr>
        <p:spPr>
          <a:xfrm>
            <a:off x="1090246" y="1090246"/>
            <a:ext cx="30737908" cy="12865581"/>
          </a:xfrm>
          <a:prstGeom prst="rect">
            <a:avLst/>
          </a:prstGeom>
          <a:solidFill>
            <a:srgbClr val="700005"/>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9" name="Picture 48">
            <a:extLst>
              <a:ext uri="{FF2B5EF4-FFF2-40B4-BE49-F238E27FC236}">
                <a16:creationId xmlns:a16="http://schemas.microsoft.com/office/drawing/2014/main" id="{F060E1FE-1A52-5D81-BBF8-52034909F839}"/>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7719" r="7719"/>
          <a:stretch/>
        </p:blipFill>
        <p:spPr>
          <a:xfrm>
            <a:off x="1927271" y="1939610"/>
            <a:ext cx="29039233" cy="11126380"/>
          </a:xfrm>
          <a:prstGeom prst="rect">
            <a:avLst/>
          </a:prstGeom>
        </p:spPr>
      </p:pic>
      <p:sp>
        <p:nvSpPr>
          <p:cNvPr id="45" name="Rectangle 44">
            <a:extLst>
              <a:ext uri="{FF2B5EF4-FFF2-40B4-BE49-F238E27FC236}">
                <a16:creationId xmlns:a16="http://schemas.microsoft.com/office/drawing/2014/main" id="{0FB93D48-083E-E116-ABD1-B86E7D7DE2DB}"/>
              </a:ext>
              <a:ext uri="{C183D7F6-B498-43B3-948B-1728B52AA6E4}">
                <adec:decorative xmlns:adec="http://schemas.microsoft.com/office/drawing/2017/decorative" val="1"/>
              </a:ext>
            </a:extLst>
          </p:cNvPr>
          <p:cNvSpPr/>
          <p:nvPr/>
        </p:nvSpPr>
        <p:spPr>
          <a:xfrm>
            <a:off x="1927270" y="1939610"/>
            <a:ext cx="29051546" cy="11166852"/>
          </a:xfrm>
          <a:prstGeom prst="rect">
            <a:avLst/>
          </a:prstGeom>
          <a:solidFill>
            <a:srgbClr val="700005">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2" descr="Red and grey vertical poster design template with horizontal boxes">
            <a:extLst>
              <a:ext uri="{FF2B5EF4-FFF2-40B4-BE49-F238E27FC236}">
                <a16:creationId xmlns:a16="http://schemas.microsoft.com/office/drawing/2014/main" id="{2A499720-19AD-7988-47D7-E41A5B2EF421}"/>
              </a:ext>
            </a:extLst>
          </p:cNvPr>
          <p:cNvSpPr>
            <a:spLocks noGrp="1"/>
          </p:cNvSpPr>
          <p:nvPr>
            <p:ph type="title" idx="4294967295"/>
          </p:nvPr>
        </p:nvSpPr>
        <p:spPr>
          <a:xfrm>
            <a:off x="2468563" y="-9221788"/>
            <a:ext cx="27981275" cy="7640638"/>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fontScale="90000"/>
          </a:bodyPr>
          <a:lstStyle/>
          <a:p>
            <a:pPr marL="0" marR="0" lvl="0" indent="0" algn="ctr" defTabSz="3291758" rtl="0" eaLnBrk="1" fontAlgn="auto" latinLnBrk="0" hangingPunct="1">
              <a:lnSpc>
                <a:spcPct val="90000"/>
              </a:lnSpc>
              <a:spcBef>
                <a:spcPct val="0"/>
              </a:spcBef>
              <a:spcAft>
                <a:spcPts val="0"/>
              </a:spcAft>
              <a:buClrTx/>
              <a:buSzTx/>
              <a:buFontTx/>
              <a:buNone/>
              <a:tabLst/>
              <a:defRPr/>
            </a:pPr>
            <a:r>
              <a:rPr lang="en-US" sz="21599" dirty="0">
                <a:latin typeface="Arial" panose="020B0604020202020204" pitchFamily="34" charset="0"/>
                <a:cs typeface="Arial" panose="020B0604020202020204" pitchFamily="34" charset="0"/>
              </a:rPr>
              <a:t>Red and grey vertical</a:t>
            </a:r>
            <a:r>
              <a:rPr kumimoji="0" lang="en-US" sz="21599" b="0" i="0" u="none" strike="noStrike" kern="1200" cap="none" spc="0" normalizeH="0" baseline="0" noProof="0" dirty="0">
                <a:ln>
                  <a:noFill/>
                </a:ln>
                <a:solidFill>
                  <a:schemeClr val="tx1"/>
                </a:solidFill>
                <a:effectLst/>
                <a:uLnTx/>
                <a:uFillTx/>
                <a:latin typeface="Arial" panose="020B0604020202020204" pitchFamily="34" charset="0"/>
                <a:cs typeface="Arial" panose="020B0604020202020204" pitchFamily="34" charset="0"/>
              </a:rPr>
              <a:t> poster design template with horizontal boxes</a:t>
            </a:r>
          </a:p>
        </p:txBody>
      </p:sp>
      <p:grpSp>
        <p:nvGrpSpPr>
          <p:cNvPr id="14" name="Group 13" descr="Poster templates are meant to be customized and made your own.">
            <a:extLst>
              <a:ext uri="{FF2B5EF4-FFF2-40B4-BE49-F238E27FC236}">
                <a16:creationId xmlns:a16="http://schemas.microsoft.com/office/drawing/2014/main" id="{8DFDA52E-5442-2750-EA09-EE419D94BBF3}"/>
              </a:ext>
            </a:extLst>
          </p:cNvPr>
          <p:cNvGrpSpPr>
            <a:grpSpLocks noChangeAspect="1"/>
          </p:cNvGrpSpPr>
          <p:nvPr/>
        </p:nvGrpSpPr>
        <p:grpSpPr>
          <a:xfrm>
            <a:off x="-21540820" y="6026859"/>
            <a:ext cx="19790064" cy="18288000"/>
            <a:chOff x="-31684546" y="8347803"/>
            <a:chExt cx="26746198" cy="24716164"/>
          </a:xfrm>
        </p:grpSpPr>
        <p:sp>
          <p:nvSpPr>
            <p:cNvPr id="18" name="Star: 7 Points 17">
              <a:extLst>
                <a:ext uri="{FF2B5EF4-FFF2-40B4-BE49-F238E27FC236}">
                  <a16:creationId xmlns:a16="http://schemas.microsoft.com/office/drawing/2014/main" id="{CA4C6B72-D644-7039-0176-3CBC29E54795}"/>
                </a:ext>
              </a:extLst>
            </p:cNvPr>
            <p:cNvSpPr/>
            <p:nvPr/>
          </p:nvSpPr>
          <p:spPr>
            <a:xfrm>
              <a:off x="-31684546" y="8347803"/>
              <a:ext cx="26746198" cy="24716164"/>
            </a:xfrm>
            <a:prstGeom prst="star7">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4FA81CC5-6F3C-0625-87F6-81E9DE4DF748}"/>
                </a:ext>
              </a:extLst>
            </p:cNvPr>
            <p:cNvSpPr/>
            <p:nvPr/>
          </p:nvSpPr>
          <p:spPr>
            <a:xfrm>
              <a:off x="-27643013" y="14611695"/>
              <a:ext cx="18803815" cy="1339232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81CE1DF0-7898-70C2-4530-E7782FB5F476}"/>
                </a:ext>
              </a:extLst>
            </p:cNvPr>
            <p:cNvSpPr txBox="1"/>
            <p:nvPr/>
          </p:nvSpPr>
          <p:spPr>
            <a:xfrm>
              <a:off x="-27713355" y="16253956"/>
              <a:ext cx="18803815" cy="10107800"/>
            </a:xfrm>
            <a:prstGeom prst="rect">
              <a:avLst/>
            </a:prstGeom>
            <a:noFill/>
          </p:spPr>
          <p:txBody>
            <a:bodyPr wrap="square" rtlCol="0">
              <a:spAutoFit/>
            </a:bodyPr>
            <a:lstStyle/>
            <a:p>
              <a:pPr algn="ctr"/>
              <a:r>
                <a:rPr lang="en-US" sz="12000" dirty="0">
                  <a:latin typeface="Arial" panose="020B0604020202020204" pitchFamily="34" charset="0"/>
                  <a:ea typeface="ADLaM Display" panose="02010000000000000000" pitchFamily="2" charset="0"/>
                  <a:cs typeface="Arial" panose="020B0604020202020204" pitchFamily="34" charset="0"/>
                </a:rPr>
                <a:t>Poster templates are meant to be customized and made your own.</a:t>
              </a:r>
            </a:p>
          </p:txBody>
        </p:sp>
      </p:grpSp>
      <p:sp>
        <p:nvSpPr>
          <p:cNvPr id="44" name="TextBox 43" descr="Insert main poster title and presenter(s) names.">
            <a:extLst>
              <a:ext uri="{FF2B5EF4-FFF2-40B4-BE49-F238E27FC236}">
                <a16:creationId xmlns:a16="http://schemas.microsoft.com/office/drawing/2014/main" id="{4E5E1FD9-BAB9-A9B0-EEEC-E8CEEED10898}"/>
              </a:ext>
              <a:ext uri="{C183D7F6-B498-43B3-948B-1728B52AA6E4}">
                <adec:decorative xmlns:adec="http://schemas.microsoft.com/office/drawing/2017/decorative" val="0"/>
              </a:ext>
            </a:extLst>
          </p:cNvPr>
          <p:cNvSpPr txBox="1"/>
          <p:nvPr/>
        </p:nvSpPr>
        <p:spPr>
          <a:xfrm>
            <a:off x="1951892" y="5430781"/>
            <a:ext cx="29014614" cy="7017306"/>
          </a:xfrm>
          <a:prstGeom prst="rect">
            <a:avLst/>
          </a:prstGeom>
          <a:noFill/>
        </p:spPr>
        <p:txBody>
          <a:bodyPr wrap="square" rtlCol="0">
            <a:spAutoFit/>
          </a:bodyPr>
          <a:lstStyle/>
          <a:p>
            <a:pPr algn="ctr"/>
            <a:r>
              <a:rPr lang="en-US" sz="17500" b="1" dirty="0">
                <a:solidFill>
                  <a:schemeClr val="bg1"/>
                </a:solidFill>
                <a:latin typeface="Verdana" panose="020B0604030504040204" pitchFamily="34" charset="0"/>
                <a:ea typeface="Verdana" panose="020B0604030504040204" pitchFamily="34" charset="0"/>
                <a:cs typeface="ADLaM Display" panose="02010000000000000000" pitchFamily="2" charset="0"/>
              </a:rPr>
              <a:t>Main Poster Title</a:t>
            </a:r>
          </a:p>
          <a:p>
            <a:pPr algn="ctr"/>
            <a:r>
              <a:rPr lang="en-US" sz="10000" b="1" dirty="0">
                <a:solidFill>
                  <a:schemeClr val="bg1"/>
                </a:solidFill>
                <a:latin typeface="Verdana" panose="020B0604030504040204" pitchFamily="34" charset="0"/>
                <a:ea typeface="Verdana" panose="020B0604030504040204" pitchFamily="34" charset="0"/>
                <a:cs typeface="ADLaM Display" panose="02010000000000000000" pitchFamily="2" charset="0"/>
              </a:rPr>
              <a:t>Extended Title (Optional)</a:t>
            </a:r>
          </a:p>
          <a:p>
            <a:pPr algn="ctr"/>
            <a:endParaRPr lang="en-US" sz="10000" b="1" dirty="0">
              <a:solidFill>
                <a:schemeClr val="bg1"/>
              </a:solidFill>
              <a:latin typeface="Verdana" panose="020B0604030504040204" pitchFamily="34" charset="0"/>
              <a:ea typeface="Verdana" panose="020B0604030504040204" pitchFamily="34" charset="0"/>
              <a:cs typeface="ADLaM Display" panose="02010000000000000000" pitchFamily="2" charset="0"/>
            </a:endParaRPr>
          </a:p>
          <a:p>
            <a:pPr algn="ctr"/>
            <a:r>
              <a:rPr lang="en-US" sz="7500" b="1" dirty="0">
                <a:solidFill>
                  <a:schemeClr val="bg1"/>
                </a:solidFill>
                <a:latin typeface="Verdana" panose="020B0604030504040204" pitchFamily="34" charset="0"/>
                <a:ea typeface="Verdana" panose="020B0604030504040204" pitchFamily="34" charset="0"/>
                <a:cs typeface="ADLaM Display" panose="02010000000000000000" pitchFamily="2" charset="0"/>
              </a:rPr>
              <a:t>Presenter Names</a:t>
            </a:r>
          </a:p>
        </p:txBody>
      </p:sp>
      <p:sp>
        <p:nvSpPr>
          <p:cNvPr id="26" name="TextBox 25" descr="Subheading 1">
            <a:extLst>
              <a:ext uri="{FF2B5EF4-FFF2-40B4-BE49-F238E27FC236}">
                <a16:creationId xmlns:a16="http://schemas.microsoft.com/office/drawing/2014/main" id="{296FFFE2-C0F2-0F35-0D5E-4818F309AB3C}"/>
              </a:ext>
              <a:ext uri="{C183D7F6-B498-43B3-948B-1728B52AA6E4}">
                <adec:decorative xmlns:adec="http://schemas.microsoft.com/office/drawing/2017/decorative" val="0"/>
              </a:ext>
            </a:extLst>
          </p:cNvPr>
          <p:cNvSpPr txBox="1"/>
          <p:nvPr/>
        </p:nvSpPr>
        <p:spPr>
          <a:xfrm>
            <a:off x="8229599" y="14974562"/>
            <a:ext cx="1645920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29" name="TextBox 28" descr="Section title: Body text&#10;Body text is best kept in sans-serif fonts to improve universal readability&#10;Keep body text left aligned to distinguish it from titles&#10;&#10;For a brief overview of how to use PowerPoint to design your research poster, click here&#10;&#10;For a more in-depth overview of how to use PowerPoint to design your research poster, click here">
            <a:extLst>
              <a:ext uri="{FF2B5EF4-FFF2-40B4-BE49-F238E27FC236}">
                <a16:creationId xmlns:a16="http://schemas.microsoft.com/office/drawing/2014/main" id="{F2027CB4-8CD5-BBB4-A3A5-CC4743807E5A}"/>
              </a:ext>
            </a:extLst>
          </p:cNvPr>
          <p:cNvSpPr txBox="1"/>
          <p:nvPr/>
        </p:nvSpPr>
        <p:spPr>
          <a:xfrm>
            <a:off x="3102014" y="17655100"/>
            <a:ext cx="15495394" cy="7478970"/>
          </a:xfrm>
          <a:prstGeom prst="rect">
            <a:avLst/>
          </a:prstGeom>
          <a:noFill/>
        </p:spPr>
        <p:txBody>
          <a:bodyPr wrap="square" rtlCol="0">
            <a:spAutoFit/>
          </a:bodyPr>
          <a:lstStyle/>
          <a:p>
            <a:r>
              <a:rPr lang="en-US" sz="4800" b="1" dirty="0">
                <a:latin typeface="Arial" panose="020B0604020202020204" pitchFamily="34" charset="0"/>
                <a:cs typeface="Arial" panose="020B0604020202020204" pitchFamily="34" charset="0"/>
              </a:rPr>
              <a:t>Body text</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Body text is best kept in sans-serif fonts to improve universal readability</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Keep body text left aligned to distinguish it from titles</a:t>
            </a:r>
          </a:p>
          <a:p>
            <a:pPr marL="685783" indent="-685783">
              <a:buFont typeface="Arial" panose="020B0604020202020204" pitchFamily="34" charset="0"/>
              <a:buChar char="•"/>
            </a:pP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For a brief overview of how to use PowerPoint to design your research poster, click </a:t>
            </a:r>
            <a:r>
              <a:rPr lang="en-US" sz="4800" dirty="0">
                <a:latin typeface="Arial" panose="020B0604020202020204" pitchFamily="34" charset="0"/>
                <a:cs typeface="Arial" panose="020B0604020202020204" pitchFamily="34" charset="0"/>
                <a:hlinkClick r:id="rId5"/>
              </a:rPr>
              <a:t>here</a:t>
            </a: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For a more in-depth overview of how to use PowerPoint to design your research poster, click </a:t>
            </a:r>
            <a:r>
              <a:rPr lang="en-US" sz="4800" dirty="0">
                <a:latin typeface="Arial" panose="020B0604020202020204" pitchFamily="34" charset="0"/>
                <a:cs typeface="Arial" panose="020B0604020202020204" pitchFamily="34" charset="0"/>
                <a:hlinkClick r:id="rId6"/>
              </a:rPr>
              <a:t>here</a:t>
            </a:r>
            <a:endParaRPr lang="en-US" sz="4800" dirty="0">
              <a:latin typeface="Arial" panose="020B0604020202020204" pitchFamily="34" charset="0"/>
              <a:cs typeface="Arial" panose="020B0604020202020204" pitchFamily="34" charset="0"/>
            </a:endParaRPr>
          </a:p>
        </p:txBody>
      </p:sp>
      <p:sp>
        <p:nvSpPr>
          <p:cNvPr id="3" name="TextBox 2" descr="Insert graphics and zoom in to 100% to ensure image files are not blurry">
            <a:extLst>
              <a:ext uri="{FF2B5EF4-FFF2-40B4-BE49-F238E27FC236}">
                <a16:creationId xmlns:a16="http://schemas.microsoft.com/office/drawing/2014/main" id="{C90CFB60-785F-DC6F-7538-7F80D0B1F86A}"/>
              </a:ext>
            </a:extLst>
          </p:cNvPr>
          <p:cNvSpPr txBox="1"/>
          <p:nvPr/>
        </p:nvSpPr>
        <p:spPr>
          <a:xfrm>
            <a:off x="20316486" y="18578429"/>
            <a:ext cx="8744626" cy="5632311"/>
          </a:xfrm>
          <a:prstGeom prst="rect">
            <a:avLst/>
          </a:prstGeom>
          <a:noFill/>
        </p:spPr>
        <p:txBody>
          <a:bodyPr wrap="square" rtlCol="0">
            <a:spAutoFit/>
          </a:bodyPr>
          <a:lstStyle/>
          <a:p>
            <a:pPr algn="ctr"/>
            <a:r>
              <a:rPr lang="en-US" sz="4000" dirty="0">
                <a:latin typeface="Arial" panose="020B0604020202020204" pitchFamily="34" charset="0"/>
                <a:cs typeface="Arial" panose="020B0604020202020204" pitchFamily="34" charset="0"/>
              </a:rPr>
              <a:t>Insert graphics and zoom in to 100% to ensure image files are not blurry</a:t>
            </a:r>
          </a:p>
          <a:p>
            <a:pPr algn="ctr"/>
            <a:endParaRPr lang="en-US" altLang="en-US" sz="4000" dirty="0">
              <a:latin typeface="Arial" panose="020B0604020202020204" pitchFamily="34" charset="0"/>
            </a:endParaRPr>
          </a:p>
          <a:p>
            <a:pPr algn="ctr"/>
            <a:r>
              <a:rPr lang="en-US" altLang="en-US" sz="4000" dirty="0">
                <a:latin typeface="Arial" panose="020B0604020202020204" pitchFamily="34" charset="0"/>
              </a:rPr>
              <a:t>Write Alt Text for all images. Right click on the image and choose View or Edit Alt Text from the menu. If the image is purely decorative and has no function, check the “Mark as decorative.</a:t>
            </a:r>
            <a:endParaRPr lang="en-US" sz="4000" dirty="0">
              <a:latin typeface="Arial" panose="020B0604020202020204" pitchFamily="34" charset="0"/>
              <a:cs typeface="Arial" panose="020B0604020202020204" pitchFamily="34" charset="0"/>
            </a:endParaRPr>
          </a:p>
        </p:txBody>
      </p:sp>
      <p:sp>
        <p:nvSpPr>
          <p:cNvPr id="27" name="TextBox 26" descr="Subheading 2">
            <a:extLst>
              <a:ext uri="{FF2B5EF4-FFF2-40B4-BE49-F238E27FC236}">
                <a16:creationId xmlns:a16="http://schemas.microsoft.com/office/drawing/2014/main" id="{D4C6898F-5AF0-0F25-7C56-44319F70A50E}"/>
              </a:ext>
            </a:extLst>
          </p:cNvPr>
          <p:cNvSpPr txBox="1"/>
          <p:nvPr/>
        </p:nvSpPr>
        <p:spPr>
          <a:xfrm>
            <a:off x="8229599" y="26797226"/>
            <a:ext cx="1645920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32" name="TextBox 31" descr="Section title: Body text&#10;List information in bulleted format for the most clarity and conciseness&#10;The goal of a poster should be to capture a bite-sized story of your research">
            <a:extLst>
              <a:ext uri="{FF2B5EF4-FFF2-40B4-BE49-F238E27FC236}">
                <a16:creationId xmlns:a16="http://schemas.microsoft.com/office/drawing/2014/main" id="{62942502-CD5F-ECFB-1A41-926B231D7322}"/>
              </a:ext>
            </a:extLst>
          </p:cNvPr>
          <p:cNvSpPr txBox="1"/>
          <p:nvPr/>
        </p:nvSpPr>
        <p:spPr>
          <a:xfrm>
            <a:off x="3341076" y="29571461"/>
            <a:ext cx="26294862" cy="2308324"/>
          </a:xfrm>
          <a:prstGeom prst="rect">
            <a:avLst/>
          </a:prstGeom>
          <a:noFill/>
        </p:spPr>
        <p:txBody>
          <a:bodyPr wrap="square">
            <a:spAutoFit/>
          </a:bodyPr>
          <a:lstStyle/>
          <a:p>
            <a:r>
              <a:rPr lang="en-US" sz="4800" b="1" dirty="0">
                <a:latin typeface="Arial" panose="020B0604020202020204" pitchFamily="34" charset="0"/>
                <a:cs typeface="Arial" panose="020B0604020202020204" pitchFamily="34" charset="0"/>
              </a:rPr>
              <a:t>Body text</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List information in bulleted format for the most clarity and conciseness</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The goal of a poster should be to capture a bite-sized story of your research</a:t>
            </a:r>
          </a:p>
        </p:txBody>
      </p:sp>
      <p:pic>
        <p:nvPicPr>
          <p:cNvPr id="1028" name="Picture 4" descr="Radford University Logo">
            <a:extLst>
              <a:ext uri="{FF2B5EF4-FFF2-40B4-BE49-F238E27FC236}">
                <a16:creationId xmlns:a16="http://schemas.microsoft.com/office/drawing/2014/main" id="{E89838C3-EA72-606A-B932-E5A28F58581C}"/>
              </a:ext>
              <a:ext uri="{C183D7F6-B498-43B3-948B-1728B52AA6E4}">
                <adec:decorative xmlns:adec="http://schemas.microsoft.com/office/drawing/2017/decorative" val="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29064" y="39954897"/>
            <a:ext cx="2211725" cy="1828800"/>
          </a:xfrm>
          <a:prstGeom prst="rect">
            <a:avLst/>
          </a:prstGeom>
          <a:noFill/>
          <a:extLst>
            <a:ext uri="{909E8E84-426E-40DD-AFC4-6F175D3DCCD1}">
              <a14:hiddenFill xmlns:a14="http://schemas.microsoft.com/office/drawing/2010/main">
                <a:solidFill>
                  <a:srgbClr val="FFFFFF"/>
                </a:solidFill>
              </a14:hiddenFill>
            </a:ext>
          </a:extLst>
        </p:spPr>
      </p:pic>
      <p:sp>
        <p:nvSpPr>
          <p:cNvPr id="36" name="TextBox 35" descr="Acknowledgements: thank you to (Office Name(s)) for contributing to this research and to the OURS Office for printing this poster.">
            <a:extLst>
              <a:ext uri="{FF2B5EF4-FFF2-40B4-BE49-F238E27FC236}">
                <a16:creationId xmlns:a16="http://schemas.microsoft.com/office/drawing/2014/main" id="{FF056B48-9977-E6FB-7599-DAD90E57F415}"/>
              </a:ext>
            </a:extLst>
          </p:cNvPr>
          <p:cNvSpPr txBox="1"/>
          <p:nvPr/>
        </p:nvSpPr>
        <p:spPr>
          <a:xfrm>
            <a:off x="5556736" y="39380165"/>
            <a:ext cx="21828371" cy="1569660"/>
          </a:xfrm>
          <a:prstGeom prst="rect">
            <a:avLst/>
          </a:prstGeom>
          <a:noFill/>
        </p:spPr>
        <p:txBody>
          <a:bodyPr wrap="square">
            <a:spAutoFit/>
          </a:bodyPr>
          <a:lstStyle/>
          <a:p>
            <a:r>
              <a:rPr lang="en-US" sz="4800" b="1" dirty="0">
                <a:latin typeface="Arial" panose="020B0604020202020204" pitchFamily="34" charset="0"/>
                <a:cs typeface="Arial" panose="020B0604020202020204" pitchFamily="34" charset="0"/>
              </a:rPr>
              <a:t>Acknowledgements</a:t>
            </a:r>
            <a:r>
              <a:rPr lang="en-US" sz="4800" dirty="0">
                <a:latin typeface="Arial" panose="020B0604020202020204" pitchFamily="34" charset="0"/>
                <a:cs typeface="Arial" panose="020B0604020202020204" pitchFamily="34" charset="0"/>
              </a:rPr>
              <a:t>: thank you to (Office Name(s)) for contributing to this research and to the OURS Office for printing this poster.</a:t>
            </a:r>
          </a:p>
        </p:txBody>
      </p:sp>
      <p:sp>
        <p:nvSpPr>
          <p:cNvPr id="2" name="TextBox 1" descr="Insert QR Code">
            <a:extLst>
              <a:ext uri="{FF2B5EF4-FFF2-40B4-BE49-F238E27FC236}">
                <a16:creationId xmlns:a16="http://schemas.microsoft.com/office/drawing/2014/main" id="{1DDBAE0D-7D79-FE24-E8DE-94D3D2896CDA}"/>
              </a:ext>
            </a:extLst>
          </p:cNvPr>
          <p:cNvSpPr txBox="1"/>
          <p:nvPr/>
        </p:nvSpPr>
        <p:spPr>
          <a:xfrm>
            <a:off x="28678449" y="40038746"/>
            <a:ext cx="2427266" cy="1569660"/>
          </a:xfrm>
          <a:prstGeom prst="rect">
            <a:avLst/>
          </a:prstGeom>
          <a:noFill/>
        </p:spPr>
        <p:txBody>
          <a:bodyPr wrap="square">
            <a:spAutoFit/>
          </a:bodyPr>
          <a:lstStyle/>
          <a:p>
            <a:pPr algn="ctr"/>
            <a:r>
              <a:rPr lang="en-US" sz="4800" dirty="0">
                <a:solidFill>
                  <a:schemeClr val="bg1"/>
                </a:solidFill>
                <a:latin typeface="Arial" panose="020B0604020202020204" pitchFamily="34" charset="0"/>
                <a:cs typeface="Arial" panose="020B0604020202020204" pitchFamily="34" charset="0"/>
              </a:rPr>
              <a:t>QR Code</a:t>
            </a:r>
          </a:p>
        </p:txBody>
      </p:sp>
    </p:spTree>
    <p:extLst>
      <p:ext uri="{BB962C8B-B14F-4D97-AF65-F5344CB8AC3E}">
        <p14:creationId xmlns:p14="http://schemas.microsoft.com/office/powerpoint/2010/main" val="29112568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0B2D71-1613-C007-0C58-E75C210874B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05485B7-E3D0-59BE-80F3-11D987645F72}"/>
              </a:ext>
              <a:ext uri="{C183D7F6-B498-43B3-948B-1728B52AA6E4}">
                <adec:decorative xmlns:adec="http://schemas.microsoft.com/office/drawing/2017/decorative" val="1"/>
              </a:ext>
            </a:extLst>
          </p:cNvPr>
          <p:cNvSpPr/>
          <p:nvPr/>
        </p:nvSpPr>
        <p:spPr>
          <a:xfrm>
            <a:off x="1090247" y="1090246"/>
            <a:ext cx="30737908" cy="41710708"/>
          </a:xfrm>
          <a:prstGeom prst="rect">
            <a:avLst/>
          </a:prstGeom>
          <a:solidFill>
            <a:srgbClr val="406E9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0CA45211-EA03-B026-2242-8637BC99F639}"/>
              </a:ext>
              <a:ext uri="{C183D7F6-B498-43B3-948B-1728B52AA6E4}">
                <adec:decorative xmlns:adec="http://schemas.microsoft.com/office/drawing/2017/decorative" val="1"/>
              </a:ext>
            </a:extLst>
          </p:cNvPr>
          <p:cNvSpPr/>
          <p:nvPr/>
        </p:nvSpPr>
        <p:spPr>
          <a:xfrm>
            <a:off x="1090246" y="1090246"/>
            <a:ext cx="30737908" cy="12865581"/>
          </a:xfrm>
          <a:prstGeom prst="rect">
            <a:avLst/>
          </a:prstGeom>
          <a:solidFill>
            <a:srgbClr val="C28117"/>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28633081-5980-EEAB-A3B9-DE71DC85E9D3}"/>
              </a:ext>
              <a:ext uri="{C183D7F6-B498-43B3-948B-1728B52AA6E4}">
                <adec:decorative xmlns:adec="http://schemas.microsoft.com/office/drawing/2017/decorative" val="1"/>
              </a:ext>
            </a:extLst>
          </p:cNvPr>
          <p:cNvSpPr/>
          <p:nvPr/>
        </p:nvSpPr>
        <p:spPr>
          <a:xfrm>
            <a:off x="2286000" y="15351370"/>
            <a:ext cx="13587046" cy="22490723"/>
          </a:xfrm>
          <a:prstGeom prst="rect">
            <a:avLst/>
          </a:prstGeom>
          <a:solidFill>
            <a:srgbClr val="D1A05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E96B325-39A4-9E61-2C85-AD564EE953EA}"/>
              </a:ext>
              <a:ext uri="{C183D7F6-B498-43B3-948B-1728B52AA6E4}">
                <adec:decorative xmlns:adec="http://schemas.microsoft.com/office/drawing/2017/decorative" val="1"/>
              </a:ext>
            </a:extLst>
          </p:cNvPr>
          <p:cNvSpPr/>
          <p:nvPr/>
        </p:nvSpPr>
        <p:spPr>
          <a:xfrm>
            <a:off x="17068800" y="15351370"/>
            <a:ext cx="13563600" cy="22490723"/>
          </a:xfrm>
          <a:prstGeom prst="rect">
            <a:avLst/>
          </a:prstGeom>
          <a:solidFill>
            <a:srgbClr val="D1A05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302F7DDB-3BC2-5817-918D-78926D94A95A}"/>
              </a:ext>
              <a:ext uri="{C183D7F6-B498-43B3-948B-1728B52AA6E4}">
                <adec:decorative xmlns:adec="http://schemas.microsoft.com/office/drawing/2017/decorative" val="1"/>
              </a:ext>
            </a:extLst>
          </p:cNvPr>
          <p:cNvSpPr/>
          <p:nvPr/>
        </p:nvSpPr>
        <p:spPr>
          <a:xfrm>
            <a:off x="1090246" y="38914753"/>
            <a:ext cx="30737908" cy="3886201"/>
          </a:xfrm>
          <a:prstGeom prst="rect">
            <a:avLst/>
          </a:prstGeom>
          <a:solidFill>
            <a:srgbClr val="E0C08B"/>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C3527A1-B6FA-3970-8877-390716CA1BD1}"/>
              </a:ext>
              <a:ext uri="{C183D7F6-B498-43B3-948B-1728B52AA6E4}">
                <adec:decorative xmlns:adec="http://schemas.microsoft.com/office/drawing/2017/decorative" val="1"/>
              </a:ext>
            </a:extLst>
          </p:cNvPr>
          <p:cNvSpPr/>
          <p:nvPr/>
        </p:nvSpPr>
        <p:spPr>
          <a:xfrm>
            <a:off x="3223846" y="14771078"/>
            <a:ext cx="11711354" cy="2092569"/>
          </a:xfrm>
          <a:prstGeom prst="rect">
            <a:avLst/>
          </a:prstGeom>
          <a:solidFill>
            <a:srgbClr val="C28117"/>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5ECFF39-B295-D748-D9FD-6C9AAA5F43C7}"/>
              </a:ext>
              <a:ext uri="{C183D7F6-B498-43B3-948B-1728B52AA6E4}">
                <adec:decorative xmlns:adec="http://schemas.microsoft.com/office/drawing/2017/decorative" val="1"/>
              </a:ext>
            </a:extLst>
          </p:cNvPr>
          <p:cNvSpPr/>
          <p:nvPr/>
        </p:nvSpPr>
        <p:spPr>
          <a:xfrm>
            <a:off x="27922380" y="38945233"/>
            <a:ext cx="3875293" cy="3886201"/>
          </a:xfrm>
          <a:prstGeom prst="rect">
            <a:avLst/>
          </a:prstGeom>
          <a:solidFill>
            <a:srgbClr val="C28117"/>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5F72BA24-DC8E-AA49-C228-C08127484C43}"/>
              </a:ext>
              <a:ext uri="{C183D7F6-B498-43B3-948B-1728B52AA6E4}">
                <adec:decorative xmlns:adec="http://schemas.microsoft.com/office/drawing/2017/decorative" val="1"/>
              </a:ext>
            </a:extLst>
          </p:cNvPr>
          <p:cNvSpPr/>
          <p:nvPr/>
        </p:nvSpPr>
        <p:spPr>
          <a:xfrm>
            <a:off x="17983201" y="14771077"/>
            <a:ext cx="11711354" cy="2092569"/>
          </a:xfrm>
          <a:prstGeom prst="rect">
            <a:avLst/>
          </a:prstGeom>
          <a:solidFill>
            <a:srgbClr val="C28117"/>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F867AA02-9BB6-F421-9CEC-14CF8AEC4EF2}"/>
              </a:ext>
              <a:ext uri="{C183D7F6-B498-43B3-948B-1728B52AA6E4}">
                <adec:decorative xmlns:adec="http://schemas.microsoft.com/office/drawing/2017/decorative" val="1"/>
              </a:ext>
            </a:extLst>
          </p:cNvPr>
          <p:cNvSpPr/>
          <p:nvPr/>
        </p:nvSpPr>
        <p:spPr>
          <a:xfrm>
            <a:off x="2790093" y="17356016"/>
            <a:ext cx="12578860" cy="11414674"/>
          </a:xfrm>
          <a:prstGeom prst="rect">
            <a:avLst/>
          </a:prstGeom>
          <a:solidFill>
            <a:srgbClr val="E6EC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12" name="Rectangle 11">
            <a:extLst>
              <a:ext uri="{FF2B5EF4-FFF2-40B4-BE49-F238E27FC236}">
                <a16:creationId xmlns:a16="http://schemas.microsoft.com/office/drawing/2014/main" id="{34D35701-0826-3F92-81CE-E48CD9B27A66}"/>
              </a:ext>
              <a:ext uri="{C183D7F6-B498-43B3-948B-1728B52AA6E4}">
                <adec:decorative xmlns:adec="http://schemas.microsoft.com/office/drawing/2017/decorative" val="1"/>
              </a:ext>
            </a:extLst>
          </p:cNvPr>
          <p:cNvSpPr/>
          <p:nvPr/>
        </p:nvSpPr>
        <p:spPr>
          <a:xfrm>
            <a:off x="17549448" y="17356014"/>
            <a:ext cx="12578860" cy="19853034"/>
          </a:xfrm>
          <a:prstGeom prst="rect">
            <a:avLst/>
          </a:prstGeom>
          <a:solidFill>
            <a:srgbClr val="E6EC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13" name="Rectangle 12">
            <a:extLst>
              <a:ext uri="{FF2B5EF4-FFF2-40B4-BE49-F238E27FC236}">
                <a16:creationId xmlns:a16="http://schemas.microsoft.com/office/drawing/2014/main" id="{D9677F6C-B3B0-2E74-9316-3B71FFF64ED4}"/>
              </a:ext>
              <a:ext uri="{C183D7F6-B498-43B3-948B-1728B52AA6E4}">
                <adec:decorative xmlns:adec="http://schemas.microsoft.com/office/drawing/2017/decorative" val="1"/>
              </a:ext>
            </a:extLst>
          </p:cNvPr>
          <p:cNvSpPr/>
          <p:nvPr/>
        </p:nvSpPr>
        <p:spPr>
          <a:xfrm>
            <a:off x="2790093" y="29263060"/>
            <a:ext cx="12578860" cy="7945988"/>
          </a:xfrm>
          <a:prstGeom prst="rect">
            <a:avLst/>
          </a:prstGeom>
          <a:solidFill>
            <a:srgbClr val="E6EC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17" name="Rectangle 16">
            <a:extLst>
              <a:ext uri="{FF2B5EF4-FFF2-40B4-BE49-F238E27FC236}">
                <a16:creationId xmlns:a16="http://schemas.microsoft.com/office/drawing/2014/main" id="{804D2A04-A7FF-4CD0-521C-2361F708FEFF}"/>
              </a:ext>
              <a:ext uri="{C183D7F6-B498-43B3-948B-1728B52AA6E4}">
                <adec:decorative xmlns:adec="http://schemas.microsoft.com/office/drawing/2017/decorative" val="1"/>
              </a:ext>
            </a:extLst>
          </p:cNvPr>
          <p:cNvSpPr/>
          <p:nvPr/>
        </p:nvSpPr>
        <p:spPr>
          <a:xfrm>
            <a:off x="1097281" y="38941437"/>
            <a:ext cx="3875293" cy="3886201"/>
          </a:xfrm>
          <a:prstGeom prst="rect">
            <a:avLst/>
          </a:prstGeom>
          <a:solidFill>
            <a:srgbClr val="C28117"/>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4CF02BB6-FA84-E4E5-22CD-7C2BEFFC6037}"/>
              </a:ext>
              <a:ext uri="{C183D7F6-B498-43B3-948B-1728B52AA6E4}">
                <adec:decorative xmlns:adec="http://schemas.microsoft.com/office/drawing/2017/decorative" val="1"/>
              </a:ext>
            </a:extLst>
          </p:cNvPr>
          <p:cNvSpPr/>
          <p:nvPr/>
        </p:nvSpPr>
        <p:spPr>
          <a:xfrm>
            <a:off x="3173604" y="29581913"/>
            <a:ext cx="11811837" cy="7308282"/>
          </a:xfrm>
          <a:prstGeom prst="rect">
            <a:avLst/>
          </a:prstGeom>
          <a:solidFill>
            <a:srgbClr val="406E94">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1" name="Picture 30">
            <a:extLst>
              <a:ext uri="{FF2B5EF4-FFF2-40B4-BE49-F238E27FC236}">
                <a16:creationId xmlns:a16="http://schemas.microsoft.com/office/drawing/2014/main" id="{39C14140-A3B0-E3AC-447C-96A14D15E61F}"/>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7719" r="7719"/>
          <a:stretch/>
        </p:blipFill>
        <p:spPr>
          <a:xfrm>
            <a:off x="1927271" y="1939610"/>
            <a:ext cx="29039233" cy="11126380"/>
          </a:xfrm>
          <a:prstGeom prst="rect">
            <a:avLst/>
          </a:prstGeom>
        </p:spPr>
      </p:pic>
      <p:sp>
        <p:nvSpPr>
          <p:cNvPr id="28" name="Rectangle 27">
            <a:extLst>
              <a:ext uri="{FF2B5EF4-FFF2-40B4-BE49-F238E27FC236}">
                <a16:creationId xmlns:a16="http://schemas.microsoft.com/office/drawing/2014/main" id="{D050B475-3194-9B3B-567D-2A356B3037CB}"/>
              </a:ext>
              <a:ext uri="{C183D7F6-B498-43B3-948B-1728B52AA6E4}">
                <adec:decorative xmlns:adec="http://schemas.microsoft.com/office/drawing/2017/decorative" val="1"/>
              </a:ext>
            </a:extLst>
          </p:cNvPr>
          <p:cNvSpPr/>
          <p:nvPr/>
        </p:nvSpPr>
        <p:spPr>
          <a:xfrm>
            <a:off x="1927273" y="1939610"/>
            <a:ext cx="29039233" cy="11166852"/>
          </a:xfrm>
          <a:prstGeom prst="rect">
            <a:avLst/>
          </a:prstGeom>
          <a:solidFill>
            <a:srgbClr val="406E94">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itle 12" descr="Blue and yellow poster design template with vertical boxes">
            <a:extLst>
              <a:ext uri="{FF2B5EF4-FFF2-40B4-BE49-F238E27FC236}">
                <a16:creationId xmlns:a16="http://schemas.microsoft.com/office/drawing/2014/main" id="{3050287A-3681-36C9-C9ED-8B21D0F9BA5D}"/>
              </a:ext>
            </a:extLst>
          </p:cNvPr>
          <p:cNvSpPr>
            <a:spLocks noGrp="1"/>
          </p:cNvSpPr>
          <p:nvPr>
            <p:ph type="ctrTitle"/>
          </p:nvPr>
        </p:nvSpPr>
        <p:spPr>
          <a:xfrm>
            <a:off x="2468880" y="-9222125"/>
            <a:ext cx="27980640" cy="7640320"/>
          </a:xfrm>
        </p:spPr>
        <p:txBody>
          <a:bodyPr>
            <a:normAutofit fontScale="90000"/>
          </a:bodyPr>
          <a:lstStyle/>
          <a:p>
            <a:r>
              <a:rPr lang="en-US" dirty="0">
                <a:latin typeface="Arial" panose="020B0604020202020204" pitchFamily="34" charset="0"/>
                <a:cs typeface="Arial" panose="020B0604020202020204" pitchFamily="34" charset="0"/>
              </a:rPr>
              <a:t>Blue and yellow vertical poster design template with vertical boxes</a:t>
            </a:r>
          </a:p>
        </p:txBody>
      </p:sp>
      <p:grpSp>
        <p:nvGrpSpPr>
          <p:cNvPr id="27" name="Group 26" descr="Poster templates are meant to be customized and made your own.">
            <a:extLst>
              <a:ext uri="{FF2B5EF4-FFF2-40B4-BE49-F238E27FC236}">
                <a16:creationId xmlns:a16="http://schemas.microsoft.com/office/drawing/2014/main" id="{01F9BCF7-648B-B893-5463-F4037E2A769E}"/>
              </a:ext>
            </a:extLst>
          </p:cNvPr>
          <p:cNvGrpSpPr>
            <a:grpSpLocks noChangeAspect="1"/>
          </p:cNvGrpSpPr>
          <p:nvPr/>
        </p:nvGrpSpPr>
        <p:grpSpPr>
          <a:xfrm>
            <a:off x="-21540820" y="6026859"/>
            <a:ext cx="19790064" cy="18288000"/>
            <a:chOff x="-31684546" y="8347803"/>
            <a:chExt cx="26746198" cy="24716164"/>
          </a:xfrm>
        </p:grpSpPr>
        <p:sp>
          <p:nvSpPr>
            <p:cNvPr id="32" name="Star: 7 Points 31">
              <a:extLst>
                <a:ext uri="{FF2B5EF4-FFF2-40B4-BE49-F238E27FC236}">
                  <a16:creationId xmlns:a16="http://schemas.microsoft.com/office/drawing/2014/main" id="{262E54D0-9C0B-AB45-20B4-A4B74F04568F}"/>
                </a:ext>
              </a:extLst>
            </p:cNvPr>
            <p:cNvSpPr/>
            <p:nvPr/>
          </p:nvSpPr>
          <p:spPr>
            <a:xfrm>
              <a:off x="-31684546" y="8347803"/>
              <a:ext cx="26746198" cy="24716164"/>
            </a:xfrm>
            <a:prstGeom prst="star7">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4" name="Rectangle 33">
              <a:extLst>
                <a:ext uri="{FF2B5EF4-FFF2-40B4-BE49-F238E27FC236}">
                  <a16:creationId xmlns:a16="http://schemas.microsoft.com/office/drawing/2014/main" id="{581EF593-2882-F6F9-710D-2D53F2803B96}"/>
                </a:ext>
              </a:extLst>
            </p:cNvPr>
            <p:cNvSpPr/>
            <p:nvPr/>
          </p:nvSpPr>
          <p:spPr>
            <a:xfrm>
              <a:off x="-27643013" y="14611695"/>
              <a:ext cx="18803815" cy="1339232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5" name="TextBox 34">
              <a:extLst>
                <a:ext uri="{FF2B5EF4-FFF2-40B4-BE49-F238E27FC236}">
                  <a16:creationId xmlns:a16="http://schemas.microsoft.com/office/drawing/2014/main" id="{7B6D5F6D-E116-A1CA-4D8C-45985DFE809F}"/>
                </a:ext>
              </a:extLst>
            </p:cNvPr>
            <p:cNvSpPr txBox="1"/>
            <p:nvPr/>
          </p:nvSpPr>
          <p:spPr>
            <a:xfrm>
              <a:off x="-27713355" y="16253956"/>
              <a:ext cx="18803815" cy="10107800"/>
            </a:xfrm>
            <a:prstGeom prst="rect">
              <a:avLst/>
            </a:prstGeom>
            <a:noFill/>
          </p:spPr>
          <p:txBody>
            <a:bodyPr wrap="square" rtlCol="0">
              <a:spAutoFit/>
            </a:bodyPr>
            <a:lstStyle/>
            <a:p>
              <a:pPr algn="ctr"/>
              <a:r>
                <a:rPr lang="en-US" sz="12000" dirty="0">
                  <a:latin typeface="Arial" panose="020B0604020202020204" pitchFamily="34" charset="0"/>
                  <a:ea typeface="ADLaM Display" panose="02010000000000000000" pitchFamily="2" charset="0"/>
                  <a:cs typeface="Arial" panose="020B0604020202020204" pitchFamily="34" charset="0"/>
                </a:rPr>
                <a:t>Poster templates are meant to be customized and made your own.</a:t>
              </a:r>
            </a:p>
          </p:txBody>
        </p:sp>
      </p:grpSp>
      <p:sp>
        <p:nvSpPr>
          <p:cNvPr id="29" name="TextBox 28" descr="Insert main poster title and presenter(s) names.">
            <a:extLst>
              <a:ext uri="{FF2B5EF4-FFF2-40B4-BE49-F238E27FC236}">
                <a16:creationId xmlns:a16="http://schemas.microsoft.com/office/drawing/2014/main" id="{0BFE99F8-E26B-1C9E-8D8C-1F2D01086203}"/>
              </a:ext>
            </a:extLst>
          </p:cNvPr>
          <p:cNvSpPr txBox="1"/>
          <p:nvPr/>
        </p:nvSpPr>
        <p:spPr>
          <a:xfrm>
            <a:off x="1951892" y="5430781"/>
            <a:ext cx="29014614" cy="7017306"/>
          </a:xfrm>
          <a:prstGeom prst="rect">
            <a:avLst/>
          </a:prstGeom>
          <a:noFill/>
        </p:spPr>
        <p:txBody>
          <a:bodyPr wrap="square" rtlCol="0">
            <a:spAutoFit/>
          </a:bodyPr>
          <a:lstStyle/>
          <a:p>
            <a:pPr algn="ctr"/>
            <a:r>
              <a:rPr lang="en-US" sz="17500" b="1" dirty="0">
                <a:solidFill>
                  <a:schemeClr val="bg1"/>
                </a:solidFill>
                <a:latin typeface="Verdana" panose="020B0604030504040204" pitchFamily="34" charset="0"/>
                <a:ea typeface="Verdana" panose="020B0604030504040204" pitchFamily="34" charset="0"/>
                <a:cs typeface="ADLaM Display" panose="02010000000000000000" pitchFamily="2" charset="0"/>
              </a:rPr>
              <a:t>Main Poster Title</a:t>
            </a:r>
          </a:p>
          <a:p>
            <a:pPr algn="ctr"/>
            <a:r>
              <a:rPr lang="en-US" sz="10000" b="1" dirty="0">
                <a:solidFill>
                  <a:schemeClr val="bg1"/>
                </a:solidFill>
                <a:latin typeface="Verdana" panose="020B0604030504040204" pitchFamily="34" charset="0"/>
                <a:ea typeface="Verdana" panose="020B0604030504040204" pitchFamily="34" charset="0"/>
                <a:cs typeface="ADLaM Display" panose="02010000000000000000" pitchFamily="2" charset="0"/>
              </a:rPr>
              <a:t>Extended Title (Optional)</a:t>
            </a:r>
          </a:p>
          <a:p>
            <a:pPr algn="ctr"/>
            <a:endParaRPr lang="en-US" sz="10000" b="1" dirty="0">
              <a:solidFill>
                <a:schemeClr val="bg1"/>
              </a:solidFill>
              <a:latin typeface="Verdana" panose="020B0604030504040204" pitchFamily="34" charset="0"/>
              <a:ea typeface="Verdana" panose="020B0604030504040204" pitchFamily="34" charset="0"/>
              <a:cs typeface="ADLaM Display" panose="02010000000000000000" pitchFamily="2" charset="0"/>
            </a:endParaRPr>
          </a:p>
          <a:p>
            <a:pPr algn="ctr"/>
            <a:r>
              <a:rPr lang="en-US" sz="7500" b="1" dirty="0">
                <a:solidFill>
                  <a:schemeClr val="bg1"/>
                </a:solidFill>
                <a:latin typeface="Verdana" panose="020B0604030504040204" pitchFamily="34" charset="0"/>
                <a:ea typeface="Verdana" panose="020B0604030504040204" pitchFamily="34" charset="0"/>
                <a:cs typeface="ADLaM Display" panose="02010000000000000000" pitchFamily="2" charset="0"/>
              </a:rPr>
              <a:t>Presenter Names</a:t>
            </a:r>
          </a:p>
        </p:txBody>
      </p:sp>
      <p:sp>
        <p:nvSpPr>
          <p:cNvPr id="15" name="TextBox 14" descr="Subheading 1">
            <a:extLst>
              <a:ext uri="{FF2B5EF4-FFF2-40B4-BE49-F238E27FC236}">
                <a16:creationId xmlns:a16="http://schemas.microsoft.com/office/drawing/2014/main" id="{395FFB8E-6814-476F-F76B-16749B771409}"/>
              </a:ext>
            </a:extLst>
          </p:cNvPr>
          <p:cNvSpPr txBox="1"/>
          <p:nvPr/>
        </p:nvSpPr>
        <p:spPr>
          <a:xfrm>
            <a:off x="849923" y="15045488"/>
            <a:ext cx="1645920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21" name="TextBox 20" descr="Section title: Body text&#10;Body text is best kept in sans-serif fonts to improve universal readability&#10;Keep body text left aligned to distinguish it from titles&#10;&#10;For a brief overview of how to use PowerPoint to design your research poster, click here&#10;&#10;For a more in-depth overview of how to use PowerPoint to design your research poster, click here">
            <a:extLst>
              <a:ext uri="{FF2B5EF4-FFF2-40B4-BE49-F238E27FC236}">
                <a16:creationId xmlns:a16="http://schemas.microsoft.com/office/drawing/2014/main" id="{07A53EB5-F7E0-CB6E-0DE2-A84A3F012B10}"/>
              </a:ext>
            </a:extLst>
          </p:cNvPr>
          <p:cNvSpPr txBox="1"/>
          <p:nvPr/>
        </p:nvSpPr>
        <p:spPr>
          <a:xfrm>
            <a:off x="3341077" y="17750861"/>
            <a:ext cx="11594124" cy="9694962"/>
          </a:xfrm>
          <a:prstGeom prst="rect">
            <a:avLst/>
          </a:prstGeom>
          <a:noFill/>
        </p:spPr>
        <p:txBody>
          <a:bodyPr wrap="square" rtlCol="0">
            <a:spAutoFit/>
          </a:bodyPr>
          <a:lstStyle/>
          <a:p>
            <a:r>
              <a:rPr lang="en-US" sz="4800" b="1" dirty="0">
                <a:latin typeface="Arial" panose="020B0604020202020204" pitchFamily="34" charset="0"/>
                <a:cs typeface="Arial" panose="020B0604020202020204" pitchFamily="34" charset="0"/>
              </a:rPr>
              <a:t>Body text</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Body text is best kept in sans-serif fonts for readability</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Keep body text left aligned to distinguish it from titles</a:t>
            </a:r>
          </a:p>
          <a:p>
            <a:pPr marL="685783" indent="-685783">
              <a:buFont typeface="Arial" panose="020B0604020202020204" pitchFamily="34" charset="0"/>
              <a:buChar char="•"/>
            </a:pP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For a brief overview of how to use PowerPoint to design your research poster, click </a:t>
            </a:r>
            <a:r>
              <a:rPr lang="en-US" sz="4800" dirty="0">
                <a:latin typeface="Arial" panose="020B0604020202020204" pitchFamily="34" charset="0"/>
                <a:cs typeface="Arial" panose="020B0604020202020204" pitchFamily="34" charset="0"/>
                <a:hlinkClick r:id="rId4"/>
              </a:rPr>
              <a:t>here</a:t>
            </a: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For a more in-depth overview of how to use PowerPoint to design your research poster, click </a:t>
            </a:r>
            <a:r>
              <a:rPr lang="en-US" sz="4800" dirty="0">
                <a:latin typeface="Arial" panose="020B0604020202020204" pitchFamily="34" charset="0"/>
                <a:cs typeface="Arial" panose="020B0604020202020204" pitchFamily="34" charset="0"/>
                <a:hlinkClick r:id="rId5"/>
              </a:rPr>
              <a:t>here</a:t>
            </a:r>
            <a:endParaRPr lang="en-US" sz="4800" dirty="0">
              <a:latin typeface="Arial" panose="020B0604020202020204" pitchFamily="34" charset="0"/>
              <a:cs typeface="Arial" panose="020B0604020202020204" pitchFamily="34" charset="0"/>
            </a:endParaRPr>
          </a:p>
        </p:txBody>
      </p:sp>
      <p:sp>
        <p:nvSpPr>
          <p:cNvPr id="10" name="TextBox 9" descr="Insert graphics and zoom in to 100% to ensure image files are not blurry">
            <a:extLst>
              <a:ext uri="{FF2B5EF4-FFF2-40B4-BE49-F238E27FC236}">
                <a16:creationId xmlns:a16="http://schemas.microsoft.com/office/drawing/2014/main" id="{111BF585-91CE-671D-C65B-0D5BDF42DF24}"/>
              </a:ext>
            </a:extLst>
          </p:cNvPr>
          <p:cNvSpPr txBox="1"/>
          <p:nvPr/>
        </p:nvSpPr>
        <p:spPr>
          <a:xfrm>
            <a:off x="4707209" y="30419898"/>
            <a:ext cx="8744626" cy="5632311"/>
          </a:xfrm>
          <a:prstGeom prst="rect">
            <a:avLst/>
          </a:prstGeom>
          <a:noFill/>
        </p:spPr>
        <p:txBody>
          <a:bodyPr wrap="square" rtlCol="0">
            <a:spAutoFit/>
          </a:bodyPr>
          <a:lstStyle/>
          <a:p>
            <a:pPr algn="ctr"/>
            <a:r>
              <a:rPr lang="en-US" sz="4000" dirty="0">
                <a:latin typeface="Arial" panose="020B0604020202020204" pitchFamily="34" charset="0"/>
                <a:cs typeface="Arial" panose="020B0604020202020204" pitchFamily="34" charset="0"/>
              </a:rPr>
              <a:t>Insert graphics and zoom in to 100% to ensure image files are not blurry</a:t>
            </a:r>
          </a:p>
          <a:p>
            <a:pPr algn="ctr"/>
            <a:endParaRPr lang="en-US" altLang="en-US" sz="4000" dirty="0">
              <a:latin typeface="Arial" panose="020B0604020202020204" pitchFamily="34" charset="0"/>
            </a:endParaRPr>
          </a:p>
          <a:p>
            <a:pPr algn="ctr"/>
            <a:r>
              <a:rPr lang="en-US" altLang="en-US" sz="4000" dirty="0">
                <a:latin typeface="Arial" panose="020B0604020202020204" pitchFamily="34" charset="0"/>
              </a:rPr>
              <a:t>Write Alt Text for all images. Right click on the image and choose View or Edit Alt Text from the menu. If the image is purely decorative and has no function, check the “Mark as decorative.</a:t>
            </a:r>
            <a:endParaRPr lang="en-US" sz="4000" dirty="0">
              <a:latin typeface="Arial" panose="020B0604020202020204" pitchFamily="34" charset="0"/>
              <a:cs typeface="Arial" panose="020B0604020202020204" pitchFamily="34" charset="0"/>
            </a:endParaRPr>
          </a:p>
        </p:txBody>
      </p:sp>
      <p:sp>
        <p:nvSpPr>
          <p:cNvPr id="16" name="TextBox 15" descr="Subheading 2">
            <a:extLst>
              <a:ext uri="{FF2B5EF4-FFF2-40B4-BE49-F238E27FC236}">
                <a16:creationId xmlns:a16="http://schemas.microsoft.com/office/drawing/2014/main" id="{4833980C-93B5-92A2-E528-390F5A10DF1B}"/>
              </a:ext>
            </a:extLst>
          </p:cNvPr>
          <p:cNvSpPr txBox="1"/>
          <p:nvPr/>
        </p:nvSpPr>
        <p:spPr>
          <a:xfrm>
            <a:off x="15621000" y="15028487"/>
            <a:ext cx="1645920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23" name="TextBox 22" descr="Section title: Body text&#10;List information in bulleted format for the most clarity and conciseness&#10;The goal of a poster should be to capture a bite-sized story of your research">
            <a:extLst>
              <a:ext uri="{FF2B5EF4-FFF2-40B4-BE49-F238E27FC236}">
                <a16:creationId xmlns:a16="http://schemas.microsoft.com/office/drawing/2014/main" id="{F9543603-D71D-B577-BEC5-BD304C3F1D37}"/>
              </a:ext>
            </a:extLst>
          </p:cNvPr>
          <p:cNvSpPr txBox="1"/>
          <p:nvPr/>
        </p:nvSpPr>
        <p:spPr>
          <a:xfrm>
            <a:off x="17983201" y="17750861"/>
            <a:ext cx="11711354" cy="4524315"/>
          </a:xfrm>
          <a:prstGeom prst="rect">
            <a:avLst/>
          </a:prstGeom>
          <a:noFill/>
        </p:spPr>
        <p:txBody>
          <a:bodyPr wrap="square">
            <a:spAutoFit/>
          </a:bodyPr>
          <a:lstStyle/>
          <a:p>
            <a:r>
              <a:rPr lang="en-US" sz="4800" b="1" dirty="0">
                <a:latin typeface="Arial" panose="020B0604020202020204" pitchFamily="34" charset="0"/>
                <a:cs typeface="Arial" panose="020B0604020202020204" pitchFamily="34" charset="0"/>
              </a:rPr>
              <a:t>Body text</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List information in bulleted format for the most clarity and conciseness</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The goal of a poster should be to capture a bite-sized story of your research</a:t>
            </a:r>
          </a:p>
        </p:txBody>
      </p:sp>
      <p:pic>
        <p:nvPicPr>
          <p:cNvPr id="26" name="Picture 4" descr="Radford University Logo">
            <a:extLst>
              <a:ext uri="{FF2B5EF4-FFF2-40B4-BE49-F238E27FC236}">
                <a16:creationId xmlns:a16="http://schemas.microsoft.com/office/drawing/2014/main" id="{05672BF8-FEDC-6A05-CDD6-ED5AB8B49A29}"/>
              </a:ext>
              <a:ext uri="{C183D7F6-B498-43B3-948B-1728B52AA6E4}">
                <adec:decorative xmlns:adec="http://schemas.microsoft.com/office/drawing/2017/decorative" val="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29064" y="39954897"/>
            <a:ext cx="2211725" cy="1828800"/>
          </a:xfrm>
          <a:prstGeom prst="rect">
            <a:avLst/>
          </a:prstGeom>
          <a:noFill/>
          <a:extLst>
            <a:ext uri="{909E8E84-426E-40DD-AFC4-6F175D3DCCD1}">
              <a14:hiddenFill xmlns:a14="http://schemas.microsoft.com/office/drawing/2010/main">
                <a:solidFill>
                  <a:srgbClr val="FFFFFF"/>
                </a:solidFill>
              </a14:hiddenFill>
            </a:ext>
          </a:extLst>
        </p:spPr>
      </p:pic>
      <p:sp>
        <p:nvSpPr>
          <p:cNvPr id="33" name="TextBox 32" descr="Acknowledgements: thank you to (Office Name(s)) for contributing to this research and to the OURS Office for printing this poster.">
            <a:extLst>
              <a:ext uri="{FF2B5EF4-FFF2-40B4-BE49-F238E27FC236}">
                <a16:creationId xmlns:a16="http://schemas.microsoft.com/office/drawing/2014/main" id="{8443F2A0-F574-1F18-5208-266CFE03A7D7}"/>
              </a:ext>
            </a:extLst>
          </p:cNvPr>
          <p:cNvSpPr txBox="1"/>
          <p:nvPr/>
        </p:nvSpPr>
        <p:spPr>
          <a:xfrm>
            <a:off x="5556736" y="39380165"/>
            <a:ext cx="21828371" cy="1569660"/>
          </a:xfrm>
          <a:prstGeom prst="rect">
            <a:avLst/>
          </a:prstGeom>
          <a:noFill/>
        </p:spPr>
        <p:txBody>
          <a:bodyPr wrap="square">
            <a:spAutoFit/>
          </a:bodyPr>
          <a:lstStyle/>
          <a:p>
            <a:r>
              <a:rPr lang="en-US" sz="4800" b="1" dirty="0">
                <a:latin typeface="Arial" panose="020B0604020202020204" pitchFamily="34" charset="0"/>
                <a:cs typeface="Arial" panose="020B0604020202020204" pitchFamily="34" charset="0"/>
              </a:rPr>
              <a:t>Acknowledgements</a:t>
            </a:r>
            <a:r>
              <a:rPr lang="en-US" sz="4800" dirty="0">
                <a:latin typeface="Arial" panose="020B0604020202020204" pitchFamily="34" charset="0"/>
                <a:cs typeface="Arial" panose="020B0604020202020204" pitchFamily="34" charset="0"/>
              </a:rPr>
              <a:t>: thank you to (Office Name(s)) for contributing to this research and to the OURS Office for printing this poster.</a:t>
            </a:r>
          </a:p>
        </p:txBody>
      </p:sp>
      <p:sp>
        <p:nvSpPr>
          <p:cNvPr id="19" name="TextBox 18" descr="Insert QR Code">
            <a:extLst>
              <a:ext uri="{FF2B5EF4-FFF2-40B4-BE49-F238E27FC236}">
                <a16:creationId xmlns:a16="http://schemas.microsoft.com/office/drawing/2014/main" id="{3CE823B1-F263-D13C-A4E6-EB84526125B5}"/>
              </a:ext>
            </a:extLst>
          </p:cNvPr>
          <p:cNvSpPr txBox="1"/>
          <p:nvPr/>
        </p:nvSpPr>
        <p:spPr>
          <a:xfrm>
            <a:off x="28678449" y="40038746"/>
            <a:ext cx="2427266" cy="1569660"/>
          </a:xfrm>
          <a:prstGeom prst="rect">
            <a:avLst/>
          </a:prstGeom>
          <a:noFill/>
        </p:spPr>
        <p:txBody>
          <a:bodyPr wrap="square">
            <a:spAutoFit/>
          </a:bodyPr>
          <a:lstStyle/>
          <a:p>
            <a:pPr algn="ctr"/>
            <a:r>
              <a:rPr lang="en-US" sz="4800" dirty="0">
                <a:solidFill>
                  <a:schemeClr val="bg1"/>
                </a:solidFill>
                <a:latin typeface="Arial" panose="020B0604020202020204" pitchFamily="34" charset="0"/>
                <a:cs typeface="Arial" panose="020B0604020202020204" pitchFamily="34" charset="0"/>
              </a:rPr>
              <a:t>QR Code</a:t>
            </a:r>
          </a:p>
        </p:txBody>
      </p:sp>
    </p:spTree>
    <p:extLst>
      <p:ext uri="{BB962C8B-B14F-4D97-AF65-F5344CB8AC3E}">
        <p14:creationId xmlns:p14="http://schemas.microsoft.com/office/powerpoint/2010/main" val="2734597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9BAD71-B87C-3163-29BC-F165BA379C8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A0933F1-2B5C-336A-4239-B0B347EAD5C2}"/>
              </a:ext>
              <a:ext uri="{C183D7F6-B498-43B3-948B-1728B52AA6E4}">
                <adec:decorative xmlns:adec="http://schemas.microsoft.com/office/drawing/2017/decorative" val="1"/>
              </a:ext>
            </a:extLst>
          </p:cNvPr>
          <p:cNvSpPr/>
          <p:nvPr/>
        </p:nvSpPr>
        <p:spPr>
          <a:xfrm>
            <a:off x="1090247" y="1090246"/>
            <a:ext cx="30737908" cy="41710708"/>
          </a:xfrm>
          <a:prstGeom prst="rect">
            <a:avLst/>
          </a:prstGeom>
          <a:solidFill>
            <a:srgbClr val="585C5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63E95960-8E9E-89A6-FF7B-6F855AD8DDE6}"/>
              </a:ext>
              <a:ext uri="{C183D7F6-B498-43B3-948B-1728B52AA6E4}">
                <adec:decorative xmlns:adec="http://schemas.microsoft.com/office/drawing/2017/decorative" val="1"/>
              </a:ext>
            </a:extLst>
          </p:cNvPr>
          <p:cNvSpPr/>
          <p:nvPr/>
        </p:nvSpPr>
        <p:spPr>
          <a:xfrm>
            <a:off x="2286000" y="15351370"/>
            <a:ext cx="28346400" cy="10709031"/>
          </a:xfrm>
          <a:prstGeom prst="rect">
            <a:avLst/>
          </a:prstGeom>
          <a:solidFill>
            <a:srgbClr val="775A7B"/>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3F4FE182-A6F4-F6CA-B021-6B8BFE6E0734}"/>
              </a:ext>
              <a:ext uri="{C183D7F6-B498-43B3-948B-1728B52AA6E4}">
                <adec:decorative xmlns:adec="http://schemas.microsoft.com/office/drawing/2017/decorative" val="1"/>
              </a:ext>
            </a:extLst>
          </p:cNvPr>
          <p:cNvSpPr/>
          <p:nvPr/>
        </p:nvSpPr>
        <p:spPr>
          <a:xfrm>
            <a:off x="2286000" y="27133061"/>
            <a:ext cx="28346400" cy="10709031"/>
          </a:xfrm>
          <a:prstGeom prst="rect">
            <a:avLst/>
          </a:prstGeom>
          <a:solidFill>
            <a:srgbClr val="775A7B"/>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7B48A73D-69CE-C0F8-01FE-C54018DD9EF4}"/>
              </a:ext>
              <a:ext uri="{C183D7F6-B498-43B3-948B-1728B52AA6E4}">
                <adec:decorative xmlns:adec="http://schemas.microsoft.com/office/drawing/2017/decorative" val="1"/>
              </a:ext>
            </a:extLst>
          </p:cNvPr>
          <p:cNvSpPr/>
          <p:nvPr/>
        </p:nvSpPr>
        <p:spPr>
          <a:xfrm>
            <a:off x="1090246" y="38914753"/>
            <a:ext cx="30737908" cy="3886201"/>
          </a:xfrm>
          <a:prstGeom prst="rect">
            <a:avLst/>
          </a:prstGeom>
          <a:solidFill>
            <a:srgbClr val="D1D3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64360E5A-67E7-C4BD-D515-EF5380618B06}"/>
              </a:ext>
              <a:ext uri="{C183D7F6-B498-43B3-948B-1728B52AA6E4}">
                <adec:decorative xmlns:adec="http://schemas.microsoft.com/office/drawing/2017/decorative" val="1"/>
              </a:ext>
            </a:extLst>
          </p:cNvPr>
          <p:cNvSpPr/>
          <p:nvPr/>
        </p:nvSpPr>
        <p:spPr>
          <a:xfrm>
            <a:off x="8877300" y="14765216"/>
            <a:ext cx="15163800" cy="2092569"/>
          </a:xfrm>
          <a:prstGeom prst="rect">
            <a:avLst/>
          </a:prstGeom>
          <a:solidFill>
            <a:srgbClr val="4A234F"/>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3D7273"/>
              </a:solidFill>
            </a:endParaRPr>
          </a:p>
        </p:txBody>
      </p:sp>
      <p:sp>
        <p:nvSpPr>
          <p:cNvPr id="10" name="Rectangle 9">
            <a:extLst>
              <a:ext uri="{FF2B5EF4-FFF2-40B4-BE49-F238E27FC236}">
                <a16:creationId xmlns:a16="http://schemas.microsoft.com/office/drawing/2014/main" id="{59758332-1B17-3377-15F3-48B11D333BCE}"/>
              </a:ext>
              <a:ext uri="{C183D7F6-B498-43B3-948B-1728B52AA6E4}">
                <adec:decorative xmlns:adec="http://schemas.microsoft.com/office/drawing/2017/decorative" val="1"/>
              </a:ext>
            </a:extLst>
          </p:cNvPr>
          <p:cNvSpPr/>
          <p:nvPr/>
        </p:nvSpPr>
        <p:spPr>
          <a:xfrm>
            <a:off x="8877300" y="26570354"/>
            <a:ext cx="15163800" cy="2092569"/>
          </a:xfrm>
          <a:prstGeom prst="rect">
            <a:avLst/>
          </a:prstGeom>
          <a:solidFill>
            <a:srgbClr val="4A234F"/>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3D7273"/>
              </a:solidFill>
            </a:endParaRPr>
          </a:p>
        </p:txBody>
      </p:sp>
      <p:sp>
        <p:nvSpPr>
          <p:cNvPr id="11" name="Rectangle 10">
            <a:extLst>
              <a:ext uri="{FF2B5EF4-FFF2-40B4-BE49-F238E27FC236}">
                <a16:creationId xmlns:a16="http://schemas.microsoft.com/office/drawing/2014/main" id="{05B99EF0-B4A2-CD97-5A70-AE80E27C305D}"/>
              </a:ext>
              <a:ext uri="{C183D7F6-B498-43B3-948B-1728B52AA6E4}">
                <adec:decorative xmlns:adec="http://schemas.microsoft.com/office/drawing/2017/decorative" val="1"/>
              </a:ext>
            </a:extLst>
          </p:cNvPr>
          <p:cNvSpPr/>
          <p:nvPr/>
        </p:nvSpPr>
        <p:spPr>
          <a:xfrm>
            <a:off x="27922380" y="38945233"/>
            <a:ext cx="3875293" cy="3886201"/>
          </a:xfrm>
          <a:prstGeom prst="rect">
            <a:avLst/>
          </a:prstGeom>
          <a:solidFill>
            <a:srgbClr val="4A234F"/>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EE813301-E0D3-7FF1-AE36-70FCD0FBD604}"/>
              </a:ext>
              <a:ext uri="{C183D7F6-B498-43B3-948B-1728B52AA6E4}">
                <adec:decorative xmlns:adec="http://schemas.microsoft.com/office/drawing/2017/decorative" val="1"/>
              </a:ext>
            </a:extLst>
          </p:cNvPr>
          <p:cNvSpPr/>
          <p:nvPr/>
        </p:nvSpPr>
        <p:spPr>
          <a:xfrm>
            <a:off x="19389968" y="17344291"/>
            <a:ext cx="10714893" cy="8183882"/>
          </a:xfrm>
          <a:prstGeom prst="rect">
            <a:avLst/>
          </a:prstGeom>
          <a:solidFill>
            <a:srgbClr val="D1D3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A26B939-B1AD-93FA-51A3-C0803FE33A1C}"/>
              </a:ext>
              <a:ext uri="{C183D7F6-B498-43B3-948B-1728B52AA6E4}">
                <adec:decorative xmlns:adec="http://schemas.microsoft.com/office/drawing/2017/decorative" val="1"/>
              </a:ext>
            </a:extLst>
          </p:cNvPr>
          <p:cNvSpPr/>
          <p:nvPr/>
        </p:nvSpPr>
        <p:spPr>
          <a:xfrm>
            <a:off x="2813541" y="17344291"/>
            <a:ext cx="16072340" cy="8183882"/>
          </a:xfrm>
          <a:prstGeom prst="rect">
            <a:avLst/>
          </a:prstGeom>
          <a:solidFill>
            <a:srgbClr val="D1D3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6C1351D5-C532-712A-C6F7-A21616FA4C44}"/>
              </a:ext>
              <a:ext uri="{C183D7F6-B498-43B3-948B-1728B52AA6E4}">
                <adec:decorative xmlns:adec="http://schemas.microsoft.com/office/drawing/2017/decorative" val="1"/>
              </a:ext>
            </a:extLst>
          </p:cNvPr>
          <p:cNvSpPr/>
          <p:nvPr/>
        </p:nvSpPr>
        <p:spPr>
          <a:xfrm>
            <a:off x="2813540" y="29172877"/>
            <a:ext cx="27291321" cy="8183882"/>
          </a:xfrm>
          <a:prstGeom prst="rect">
            <a:avLst/>
          </a:prstGeom>
          <a:solidFill>
            <a:srgbClr val="D1D3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FE2697C1-929C-32D8-13F9-D0FDB2D400F6}"/>
              </a:ext>
              <a:ext uri="{C183D7F6-B498-43B3-948B-1728B52AA6E4}">
                <adec:decorative xmlns:adec="http://schemas.microsoft.com/office/drawing/2017/decorative" val="1"/>
              </a:ext>
            </a:extLst>
          </p:cNvPr>
          <p:cNvSpPr/>
          <p:nvPr/>
        </p:nvSpPr>
        <p:spPr>
          <a:xfrm>
            <a:off x="19823303" y="17738394"/>
            <a:ext cx="9848222" cy="7395676"/>
          </a:xfrm>
          <a:prstGeom prst="rect">
            <a:avLst/>
          </a:prstGeom>
          <a:solidFill>
            <a:srgbClr val="775A7B">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1AB7EC12-3946-1611-BC8D-3A62657B8530}"/>
              </a:ext>
              <a:ext uri="{C183D7F6-B498-43B3-948B-1728B52AA6E4}">
                <adec:decorative xmlns:adec="http://schemas.microsoft.com/office/drawing/2017/decorative" val="1"/>
              </a:ext>
            </a:extLst>
          </p:cNvPr>
          <p:cNvSpPr/>
          <p:nvPr/>
        </p:nvSpPr>
        <p:spPr>
          <a:xfrm>
            <a:off x="1097281" y="38926197"/>
            <a:ext cx="3875293" cy="3886201"/>
          </a:xfrm>
          <a:prstGeom prst="rect">
            <a:avLst/>
          </a:prstGeom>
          <a:solidFill>
            <a:srgbClr val="4A234F"/>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3C08A4B2-5DE8-93C1-7737-4D2DC7F5D792}"/>
              </a:ext>
              <a:ext uri="{C183D7F6-B498-43B3-948B-1728B52AA6E4}">
                <adec:decorative xmlns:adec="http://schemas.microsoft.com/office/drawing/2017/decorative" val="1"/>
              </a:ext>
            </a:extLst>
          </p:cNvPr>
          <p:cNvSpPr/>
          <p:nvPr/>
        </p:nvSpPr>
        <p:spPr>
          <a:xfrm>
            <a:off x="1090246" y="1090246"/>
            <a:ext cx="30737908" cy="12865581"/>
          </a:xfrm>
          <a:prstGeom prst="rect">
            <a:avLst/>
          </a:prstGeom>
          <a:solidFill>
            <a:srgbClr val="4A234F"/>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9" name="Picture 48">
            <a:extLst>
              <a:ext uri="{FF2B5EF4-FFF2-40B4-BE49-F238E27FC236}">
                <a16:creationId xmlns:a16="http://schemas.microsoft.com/office/drawing/2014/main" id="{38532C83-2B9F-DC44-81A0-0ED3D5E928D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7719" r="7719"/>
          <a:stretch/>
        </p:blipFill>
        <p:spPr>
          <a:xfrm>
            <a:off x="1927271" y="1939610"/>
            <a:ext cx="29039233" cy="11126380"/>
          </a:xfrm>
          <a:prstGeom prst="rect">
            <a:avLst/>
          </a:prstGeom>
        </p:spPr>
      </p:pic>
      <p:sp>
        <p:nvSpPr>
          <p:cNvPr id="45" name="Rectangle 44">
            <a:extLst>
              <a:ext uri="{FF2B5EF4-FFF2-40B4-BE49-F238E27FC236}">
                <a16:creationId xmlns:a16="http://schemas.microsoft.com/office/drawing/2014/main" id="{3E011D79-89B4-8DC2-0C1D-4103763A8897}"/>
              </a:ext>
              <a:ext uri="{C183D7F6-B498-43B3-948B-1728B52AA6E4}">
                <adec:decorative xmlns:adec="http://schemas.microsoft.com/office/drawing/2017/decorative" val="1"/>
              </a:ext>
            </a:extLst>
          </p:cNvPr>
          <p:cNvSpPr/>
          <p:nvPr/>
        </p:nvSpPr>
        <p:spPr>
          <a:xfrm>
            <a:off x="1927269" y="1876021"/>
            <a:ext cx="29039233" cy="11166852"/>
          </a:xfrm>
          <a:prstGeom prst="rect">
            <a:avLst/>
          </a:prstGeom>
          <a:solidFill>
            <a:srgbClr val="4A234F">
              <a:alpha val="50196"/>
            </a:srgbClr>
          </a:solidFill>
          <a:ln>
            <a:solidFill>
              <a:srgbClr val="775A7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2" descr="Purple and grey poster design template with horizontal boxes">
            <a:extLst>
              <a:ext uri="{FF2B5EF4-FFF2-40B4-BE49-F238E27FC236}">
                <a16:creationId xmlns:a16="http://schemas.microsoft.com/office/drawing/2014/main" id="{F1E50824-4C61-7201-8331-10597C5130E6}"/>
              </a:ext>
            </a:extLst>
          </p:cNvPr>
          <p:cNvSpPr>
            <a:spLocks noGrp="1"/>
          </p:cNvSpPr>
          <p:nvPr>
            <p:ph type="ctrTitle"/>
          </p:nvPr>
        </p:nvSpPr>
        <p:spPr>
          <a:xfrm>
            <a:off x="2468880" y="-9222125"/>
            <a:ext cx="27980640" cy="7640320"/>
          </a:xfrm>
        </p:spPr>
        <p:txBody>
          <a:bodyPr>
            <a:normAutofit fontScale="90000"/>
          </a:bodyPr>
          <a:lstStyle/>
          <a:p>
            <a:r>
              <a:rPr lang="en-US" dirty="0">
                <a:latin typeface="Arial" panose="020B0604020202020204" pitchFamily="34" charset="0"/>
                <a:cs typeface="Arial" panose="020B0604020202020204" pitchFamily="34" charset="0"/>
              </a:rPr>
              <a:t>Purple and grey vertical poster design template with horizontal boxes</a:t>
            </a:r>
          </a:p>
        </p:txBody>
      </p:sp>
      <p:grpSp>
        <p:nvGrpSpPr>
          <p:cNvPr id="19" name="Group 18" descr="Poster templates are meant to be customized and made your own.">
            <a:extLst>
              <a:ext uri="{FF2B5EF4-FFF2-40B4-BE49-F238E27FC236}">
                <a16:creationId xmlns:a16="http://schemas.microsoft.com/office/drawing/2014/main" id="{0DD0F902-78AA-EEA8-DE3C-EDEB140F0C4A}"/>
              </a:ext>
            </a:extLst>
          </p:cNvPr>
          <p:cNvGrpSpPr>
            <a:grpSpLocks noChangeAspect="1"/>
          </p:cNvGrpSpPr>
          <p:nvPr/>
        </p:nvGrpSpPr>
        <p:grpSpPr>
          <a:xfrm>
            <a:off x="-21540820" y="6026859"/>
            <a:ext cx="19790064" cy="18288000"/>
            <a:chOff x="-31684546" y="8347803"/>
            <a:chExt cx="26746198" cy="24716164"/>
          </a:xfrm>
        </p:grpSpPr>
        <p:sp>
          <p:nvSpPr>
            <p:cNvPr id="20" name="Star: 7 Points 19">
              <a:extLst>
                <a:ext uri="{FF2B5EF4-FFF2-40B4-BE49-F238E27FC236}">
                  <a16:creationId xmlns:a16="http://schemas.microsoft.com/office/drawing/2014/main" id="{3F1177B1-CCAF-E500-308B-FDBFF5B54DC6}"/>
                </a:ext>
              </a:extLst>
            </p:cNvPr>
            <p:cNvSpPr/>
            <p:nvPr/>
          </p:nvSpPr>
          <p:spPr>
            <a:xfrm>
              <a:off x="-31684546" y="8347803"/>
              <a:ext cx="26746198" cy="24716164"/>
            </a:xfrm>
            <a:prstGeom prst="star7">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3CF8FE04-BBAE-EC40-D720-76757410C1FB}"/>
                </a:ext>
              </a:extLst>
            </p:cNvPr>
            <p:cNvSpPr/>
            <p:nvPr/>
          </p:nvSpPr>
          <p:spPr>
            <a:xfrm>
              <a:off x="-27643013" y="14611695"/>
              <a:ext cx="18803815" cy="1339232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3C322430-CDB2-227A-90CD-9B2AF38D8259}"/>
                </a:ext>
              </a:extLst>
            </p:cNvPr>
            <p:cNvSpPr txBox="1"/>
            <p:nvPr/>
          </p:nvSpPr>
          <p:spPr>
            <a:xfrm>
              <a:off x="-27713355" y="16253956"/>
              <a:ext cx="18803815" cy="10107800"/>
            </a:xfrm>
            <a:prstGeom prst="rect">
              <a:avLst/>
            </a:prstGeom>
            <a:noFill/>
          </p:spPr>
          <p:txBody>
            <a:bodyPr wrap="square" rtlCol="0">
              <a:spAutoFit/>
            </a:bodyPr>
            <a:lstStyle/>
            <a:p>
              <a:pPr algn="ctr"/>
              <a:r>
                <a:rPr lang="en-US" sz="12000" dirty="0">
                  <a:latin typeface="Arial" panose="020B0604020202020204" pitchFamily="34" charset="0"/>
                  <a:ea typeface="ADLaM Display" panose="02010000000000000000" pitchFamily="2" charset="0"/>
                  <a:cs typeface="Arial" panose="020B0604020202020204" pitchFamily="34" charset="0"/>
                </a:rPr>
                <a:t>Poster templates are meant to be customized and made your own.</a:t>
              </a:r>
            </a:p>
          </p:txBody>
        </p:sp>
      </p:grpSp>
      <p:sp>
        <p:nvSpPr>
          <p:cNvPr id="44" name="TextBox 43" descr="Insert main poster title and presenter(s) names.">
            <a:extLst>
              <a:ext uri="{FF2B5EF4-FFF2-40B4-BE49-F238E27FC236}">
                <a16:creationId xmlns:a16="http://schemas.microsoft.com/office/drawing/2014/main" id="{11B3110B-ECB1-3496-98FD-5B19B085EB84}"/>
              </a:ext>
            </a:extLst>
          </p:cNvPr>
          <p:cNvSpPr txBox="1"/>
          <p:nvPr/>
        </p:nvSpPr>
        <p:spPr>
          <a:xfrm>
            <a:off x="1951892" y="5430781"/>
            <a:ext cx="29014614" cy="7017306"/>
          </a:xfrm>
          <a:prstGeom prst="rect">
            <a:avLst/>
          </a:prstGeom>
          <a:noFill/>
        </p:spPr>
        <p:txBody>
          <a:bodyPr wrap="square" rtlCol="0">
            <a:spAutoFit/>
          </a:bodyPr>
          <a:lstStyle/>
          <a:p>
            <a:pPr algn="ctr"/>
            <a:r>
              <a:rPr lang="en-US" sz="17500" b="1" dirty="0">
                <a:solidFill>
                  <a:schemeClr val="bg1"/>
                </a:solidFill>
                <a:latin typeface="Verdana" panose="020B0604030504040204" pitchFamily="34" charset="0"/>
                <a:ea typeface="Verdana" panose="020B0604030504040204" pitchFamily="34" charset="0"/>
                <a:cs typeface="ADLaM Display" panose="02010000000000000000" pitchFamily="2" charset="0"/>
              </a:rPr>
              <a:t>Main Poster Title</a:t>
            </a:r>
          </a:p>
          <a:p>
            <a:pPr algn="ctr"/>
            <a:r>
              <a:rPr lang="en-US" sz="10000" b="1" dirty="0">
                <a:solidFill>
                  <a:schemeClr val="bg1"/>
                </a:solidFill>
                <a:latin typeface="Verdana" panose="020B0604030504040204" pitchFamily="34" charset="0"/>
                <a:ea typeface="Verdana" panose="020B0604030504040204" pitchFamily="34" charset="0"/>
                <a:cs typeface="ADLaM Display" panose="02010000000000000000" pitchFamily="2" charset="0"/>
              </a:rPr>
              <a:t>Extended Title (Optional)</a:t>
            </a:r>
          </a:p>
          <a:p>
            <a:pPr algn="ctr"/>
            <a:endParaRPr lang="en-US" sz="10000" b="1" dirty="0">
              <a:solidFill>
                <a:schemeClr val="bg1"/>
              </a:solidFill>
              <a:latin typeface="Verdana" panose="020B0604030504040204" pitchFamily="34" charset="0"/>
              <a:ea typeface="Verdana" panose="020B0604030504040204" pitchFamily="34" charset="0"/>
              <a:cs typeface="ADLaM Display" panose="02010000000000000000" pitchFamily="2" charset="0"/>
            </a:endParaRPr>
          </a:p>
          <a:p>
            <a:pPr algn="ctr"/>
            <a:r>
              <a:rPr lang="en-US" sz="7500" b="1" dirty="0">
                <a:solidFill>
                  <a:schemeClr val="bg1"/>
                </a:solidFill>
                <a:latin typeface="Verdana" panose="020B0604030504040204" pitchFamily="34" charset="0"/>
                <a:ea typeface="Verdana" panose="020B0604030504040204" pitchFamily="34" charset="0"/>
                <a:cs typeface="ADLaM Display" panose="02010000000000000000" pitchFamily="2" charset="0"/>
              </a:rPr>
              <a:t>Presenter Names</a:t>
            </a:r>
          </a:p>
        </p:txBody>
      </p:sp>
      <p:sp>
        <p:nvSpPr>
          <p:cNvPr id="26" name="TextBox 25" descr="Subheading 1">
            <a:extLst>
              <a:ext uri="{FF2B5EF4-FFF2-40B4-BE49-F238E27FC236}">
                <a16:creationId xmlns:a16="http://schemas.microsoft.com/office/drawing/2014/main" id="{B7452BF5-889F-9C51-B112-F1A44C98AE9F}"/>
              </a:ext>
            </a:extLst>
          </p:cNvPr>
          <p:cNvSpPr txBox="1"/>
          <p:nvPr/>
        </p:nvSpPr>
        <p:spPr>
          <a:xfrm>
            <a:off x="8229599" y="14974562"/>
            <a:ext cx="1645920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14" name="TextBox 13" descr="Section title: Body text&#10;Body text is best kept in sans-serif fonts to improve universal readability&#10;Keep body text left aligned to distinguish it from titles&#10;&#10;For a brief overview of how to use PowerPoint to design your research poster, click here&#10;&#10;For a more in-depth overview of how to use PowerPoint to design your research poster, click here">
            <a:extLst>
              <a:ext uri="{FF2B5EF4-FFF2-40B4-BE49-F238E27FC236}">
                <a16:creationId xmlns:a16="http://schemas.microsoft.com/office/drawing/2014/main" id="{F83D7BB0-2082-5C15-AD33-8DFCC0870F93}"/>
              </a:ext>
            </a:extLst>
          </p:cNvPr>
          <p:cNvSpPr txBox="1"/>
          <p:nvPr/>
        </p:nvSpPr>
        <p:spPr>
          <a:xfrm>
            <a:off x="3102014" y="17655100"/>
            <a:ext cx="15495394" cy="7478970"/>
          </a:xfrm>
          <a:prstGeom prst="rect">
            <a:avLst/>
          </a:prstGeom>
          <a:noFill/>
        </p:spPr>
        <p:txBody>
          <a:bodyPr wrap="square" rtlCol="0">
            <a:spAutoFit/>
          </a:bodyPr>
          <a:lstStyle/>
          <a:p>
            <a:r>
              <a:rPr lang="en-US" sz="4800" b="1" dirty="0">
                <a:latin typeface="Arial" panose="020B0604020202020204" pitchFamily="34" charset="0"/>
                <a:cs typeface="Arial" panose="020B0604020202020204" pitchFamily="34" charset="0"/>
              </a:rPr>
              <a:t>Body text</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Body text is best kept in sans-serif fonts to improve universal readability</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Keep body text left aligned to distinguish it from titles</a:t>
            </a:r>
          </a:p>
          <a:p>
            <a:pPr marL="685783" indent="-685783">
              <a:buFont typeface="Arial" panose="020B0604020202020204" pitchFamily="34" charset="0"/>
              <a:buChar char="•"/>
            </a:pP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For a brief overview of how to use PowerPoint to design your research poster, click </a:t>
            </a:r>
            <a:r>
              <a:rPr lang="en-US" sz="4800" dirty="0">
                <a:latin typeface="Arial" panose="020B0604020202020204" pitchFamily="34" charset="0"/>
                <a:cs typeface="Arial" panose="020B0604020202020204" pitchFamily="34" charset="0"/>
                <a:hlinkClick r:id="rId4"/>
              </a:rPr>
              <a:t>here</a:t>
            </a: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For a more in-depth overview of how to use PowerPoint to design your research poster, click </a:t>
            </a:r>
            <a:r>
              <a:rPr lang="en-US" sz="4800" dirty="0">
                <a:latin typeface="Arial" panose="020B0604020202020204" pitchFamily="34" charset="0"/>
                <a:cs typeface="Arial" panose="020B0604020202020204" pitchFamily="34" charset="0"/>
                <a:hlinkClick r:id="rId5"/>
              </a:rPr>
              <a:t>here</a:t>
            </a:r>
            <a:endParaRPr lang="en-US" sz="4800" dirty="0">
              <a:latin typeface="Arial" panose="020B0604020202020204" pitchFamily="34" charset="0"/>
              <a:cs typeface="Arial" panose="020B0604020202020204" pitchFamily="34" charset="0"/>
            </a:endParaRPr>
          </a:p>
        </p:txBody>
      </p:sp>
      <p:sp>
        <p:nvSpPr>
          <p:cNvPr id="3" name="TextBox 2" descr="Insert graphics and zoom in to 100% to ensure image files are not blurry">
            <a:extLst>
              <a:ext uri="{FF2B5EF4-FFF2-40B4-BE49-F238E27FC236}">
                <a16:creationId xmlns:a16="http://schemas.microsoft.com/office/drawing/2014/main" id="{C90CFB60-785F-DC6F-7538-7F80D0B1F86A}"/>
              </a:ext>
            </a:extLst>
          </p:cNvPr>
          <p:cNvSpPr txBox="1"/>
          <p:nvPr/>
        </p:nvSpPr>
        <p:spPr>
          <a:xfrm>
            <a:off x="20316486" y="18578429"/>
            <a:ext cx="8744626" cy="5632311"/>
          </a:xfrm>
          <a:prstGeom prst="rect">
            <a:avLst/>
          </a:prstGeom>
          <a:noFill/>
        </p:spPr>
        <p:txBody>
          <a:bodyPr wrap="square" rtlCol="0">
            <a:spAutoFit/>
          </a:bodyPr>
          <a:lstStyle/>
          <a:p>
            <a:pPr algn="ctr"/>
            <a:r>
              <a:rPr lang="en-US" sz="4000" dirty="0">
                <a:latin typeface="Arial" panose="020B0604020202020204" pitchFamily="34" charset="0"/>
                <a:cs typeface="Arial" panose="020B0604020202020204" pitchFamily="34" charset="0"/>
              </a:rPr>
              <a:t>Insert graphics and zoom in to 100% to ensure image files are not blurry</a:t>
            </a:r>
          </a:p>
          <a:p>
            <a:pPr algn="ctr"/>
            <a:endParaRPr lang="en-US" altLang="en-US" sz="4000" dirty="0">
              <a:latin typeface="Arial" panose="020B0604020202020204" pitchFamily="34" charset="0"/>
            </a:endParaRPr>
          </a:p>
          <a:p>
            <a:pPr algn="ctr"/>
            <a:r>
              <a:rPr lang="en-US" altLang="en-US" sz="4000" dirty="0">
                <a:latin typeface="Arial" panose="020B0604020202020204" pitchFamily="34" charset="0"/>
              </a:rPr>
              <a:t>Write Alt Text for all images. Right click on the image and choose View or Edit Alt Text from the menu. If the image is purely decorative and has no function, check the “Mark as decorative.</a:t>
            </a:r>
            <a:endParaRPr lang="en-US" sz="4000" dirty="0">
              <a:latin typeface="Arial" panose="020B0604020202020204" pitchFamily="34" charset="0"/>
              <a:cs typeface="Arial" panose="020B0604020202020204" pitchFamily="34" charset="0"/>
            </a:endParaRPr>
          </a:p>
        </p:txBody>
      </p:sp>
      <p:sp>
        <p:nvSpPr>
          <p:cNvPr id="27" name="TextBox 26" descr="Subheading 2">
            <a:extLst>
              <a:ext uri="{FF2B5EF4-FFF2-40B4-BE49-F238E27FC236}">
                <a16:creationId xmlns:a16="http://schemas.microsoft.com/office/drawing/2014/main" id="{6BCCC22D-6B37-7CB7-7E4A-C4E33D03B1D7}"/>
              </a:ext>
            </a:extLst>
          </p:cNvPr>
          <p:cNvSpPr txBox="1"/>
          <p:nvPr/>
        </p:nvSpPr>
        <p:spPr>
          <a:xfrm>
            <a:off x="8229599" y="26797226"/>
            <a:ext cx="1645920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32" name="TextBox 31" descr="Section title: Body text&#10;List information in bulleted format for the most clarity and conciseness&#10;The goal of a poster should be to capture a bite-sized story of your research">
            <a:extLst>
              <a:ext uri="{FF2B5EF4-FFF2-40B4-BE49-F238E27FC236}">
                <a16:creationId xmlns:a16="http://schemas.microsoft.com/office/drawing/2014/main" id="{6C6F58C1-A6D6-DF1C-AAA0-5BAE0457A85E}"/>
              </a:ext>
            </a:extLst>
          </p:cNvPr>
          <p:cNvSpPr txBox="1"/>
          <p:nvPr/>
        </p:nvSpPr>
        <p:spPr>
          <a:xfrm>
            <a:off x="3341076" y="29571461"/>
            <a:ext cx="26294862" cy="2308324"/>
          </a:xfrm>
          <a:prstGeom prst="rect">
            <a:avLst/>
          </a:prstGeom>
          <a:noFill/>
        </p:spPr>
        <p:txBody>
          <a:bodyPr wrap="square">
            <a:spAutoFit/>
          </a:bodyPr>
          <a:lstStyle/>
          <a:p>
            <a:r>
              <a:rPr lang="en-US" sz="4800" b="1" dirty="0">
                <a:latin typeface="Arial" panose="020B0604020202020204" pitchFamily="34" charset="0"/>
                <a:cs typeface="Arial" panose="020B0604020202020204" pitchFamily="34" charset="0"/>
              </a:rPr>
              <a:t>Body text</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List information in bulleted format for the most clarity and conciseness</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The goal of a poster should be to capture a bite-sized story of your research</a:t>
            </a:r>
          </a:p>
        </p:txBody>
      </p:sp>
      <p:pic>
        <p:nvPicPr>
          <p:cNvPr id="18" name="Picture 4" descr="Radford University Logo">
            <a:extLst>
              <a:ext uri="{FF2B5EF4-FFF2-40B4-BE49-F238E27FC236}">
                <a16:creationId xmlns:a16="http://schemas.microsoft.com/office/drawing/2014/main" id="{42234350-D8B8-6E4E-5E0A-BCE76EFD9245}"/>
              </a:ext>
              <a:ext uri="{C183D7F6-B498-43B3-948B-1728B52AA6E4}">
                <adec:decorative xmlns:adec="http://schemas.microsoft.com/office/drawing/2017/decorative" val="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29064" y="39954897"/>
            <a:ext cx="2211725" cy="1828800"/>
          </a:xfrm>
          <a:prstGeom prst="rect">
            <a:avLst/>
          </a:prstGeom>
          <a:noFill/>
          <a:extLst>
            <a:ext uri="{909E8E84-426E-40DD-AFC4-6F175D3DCCD1}">
              <a14:hiddenFill xmlns:a14="http://schemas.microsoft.com/office/drawing/2010/main">
                <a:solidFill>
                  <a:srgbClr val="FFFFFF"/>
                </a:solidFill>
              </a14:hiddenFill>
            </a:ext>
          </a:extLst>
        </p:spPr>
      </p:pic>
      <p:sp>
        <p:nvSpPr>
          <p:cNvPr id="36" name="TextBox 35" descr="Acknowledgements: thank you to (Office Name(s)) for contributing to this research and to the OURS Office for printing this poster.">
            <a:extLst>
              <a:ext uri="{FF2B5EF4-FFF2-40B4-BE49-F238E27FC236}">
                <a16:creationId xmlns:a16="http://schemas.microsoft.com/office/drawing/2014/main" id="{D15B5116-328D-D0EA-AA1D-8F00D22198C2}"/>
              </a:ext>
            </a:extLst>
          </p:cNvPr>
          <p:cNvSpPr txBox="1"/>
          <p:nvPr/>
        </p:nvSpPr>
        <p:spPr>
          <a:xfrm>
            <a:off x="5556736" y="39380165"/>
            <a:ext cx="21828371" cy="1569660"/>
          </a:xfrm>
          <a:prstGeom prst="rect">
            <a:avLst/>
          </a:prstGeom>
          <a:noFill/>
        </p:spPr>
        <p:txBody>
          <a:bodyPr wrap="square">
            <a:spAutoFit/>
          </a:bodyPr>
          <a:lstStyle/>
          <a:p>
            <a:r>
              <a:rPr lang="en-US" sz="4800" b="1" dirty="0">
                <a:latin typeface="Arial" panose="020B0604020202020204" pitchFamily="34" charset="0"/>
                <a:cs typeface="Arial" panose="020B0604020202020204" pitchFamily="34" charset="0"/>
              </a:rPr>
              <a:t>Acknowledgements</a:t>
            </a:r>
            <a:r>
              <a:rPr lang="en-US" sz="4800" dirty="0">
                <a:latin typeface="Arial" panose="020B0604020202020204" pitchFamily="34" charset="0"/>
                <a:cs typeface="Arial" panose="020B0604020202020204" pitchFamily="34" charset="0"/>
              </a:rPr>
              <a:t>: thank you to (Office Name(s)) for contributing to this research and to the OURS Office for printing this poster.</a:t>
            </a:r>
          </a:p>
        </p:txBody>
      </p:sp>
      <p:sp>
        <p:nvSpPr>
          <p:cNvPr id="47" name="TextBox 46" descr="Insert QR Code">
            <a:extLst>
              <a:ext uri="{FF2B5EF4-FFF2-40B4-BE49-F238E27FC236}">
                <a16:creationId xmlns:a16="http://schemas.microsoft.com/office/drawing/2014/main" id="{F7E27A95-9D6B-1FAB-61F4-51A78DDF40A8}"/>
              </a:ext>
            </a:extLst>
          </p:cNvPr>
          <p:cNvSpPr txBox="1"/>
          <p:nvPr/>
        </p:nvSpPr>
        <p:spPr>
          <a:xfrm>
            <a:off x="28678449" y="40038746"/>
            <a:ext cx="2427266" cy="1569660"/>
          </a:xfrm>
          <a:prstGeom prst="rect">
            <a:avLst/>
          </a:prstGeom>
          <a:noFill/>
        </p:spPr>
        <p:txBody>
          <a:bodyPr wrap="square">
            <a:spAutoFit/>
          </a:bodyPr>
          <a:lstStyle/>
          <a:p>
            <a:pPr algn="ctr"/>
            <a:r>
              <a:rPr lang="en-US" sz="4800" dirty="0">
                <a:solidFill>
                  <a:schemeClr val="bg1"/>
                </a:solidFill>
                <a:latin typeface="Arial" panose="020B0604020202020204" pitchFamily="34" charset="0"/>
                <a:cs typeface="Arial" panose="020B0604020202020204" pitchFamily="34" charset="0"/>
              </a:rPr>
              <a:t>QR Code</a:t>
            </a:r>
          </a:p>
        </p:txBody>
      </p:sp>
    </p:spTree>
    <p:extLst>
      <p:ext uri="{BB962C8B-B14F-4D97-AF65-F5344CB8AC3E}">
        <p14:creationId xmlns:p14="http://schemas.microsoft.com/office/powerpoint/2010/main" val="1273802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0A260F-C36F-5175-3170-5E6598065D2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A272A00-473A-583E-BC47-7D1C01690E92}"/>
              </a:ext>
              <a:ext uri="{C183D7F6-B498-43B3-948B-1728B52AA6E4}">
                <adec:decorative xmlns:adec="http://schemas.microsoft.com/office/drawing/2017/decorative" val="1"/>
              </a:ext>
            </a:extLst>
          </p:cNvPr>
          <p:cNvSpPr/>
          <p:nvPr/>
        </p:nvSpPr>
        <p:spPr>
          <a:xfrm>
            <a:off x="1090247" y="1090246"/>
            <a:ext cx="30737908" cy="41710708"/>
          </a:xfrm>
          <a:prstGeom prst="rect">
            <a:avLst/>
          </a:prstGeom>
          <a:solidFill>
            <a:srgbClr val="BFCFD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1A6AC3A9-614A-AC3F-F66C-045555E96B79}"/>
              </a:ext>
              <a:ext uri="{C183D7F6-B498-43B3-948B-1728B52AA6E4}">
                <adec:decorative xmlns:adec="http://schemas.microsoft.com/office/drawing/2017/decorative" val="1"/>
              </a:ext>
            </a:extLst>
          </p:cNvPr>
          <p:cNvSpPr/>
          <p:nvPr/>
        </p:nvSpPr>
        <p:spPr>
          <a:xfrm>
            <a:off x="2286000" y="15351370"/>
            <a:ext cx="28346400" cy="10709031"/>
          </a:xfrm>
          <a:prstGeom prst="rect">
            <a:avLst/>
          </a:prstGeom>
          <a:solidFill>
            <a:srgbClr val="406E94"/>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1B692245-2081-BB69-6A83-39E60E716E0B}"/>
              </a:ext>
              <a:ext uri="{C183D7F6-B498-43B3-948B-1728B52AA6E4}">
                <adec:decorative xmlns:adec="http://schemas.microsoft.com/office/drawing/2017/decorative" val="1"/>
              </a:ext>
            </a:extLst>
          </p:cNvPr>
          <p:cNvSpPr/>
          <p:nvPr/>
        </p:nvSpPr>
        <p:spPr>
          <a:xfrm>
            <a:off x="2286000" y="27133061"/>
            <a:ext cx="28346400" cy="10709031"/>
          </a:xfrm>
          <a:prstGeom prst="rect">
            <a:avLst/>
          </a:prstGeom>
          <a:solidFill>
            <a:srgbClr val="406E94"/>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2FA4F680-2534-EA78-9C12-DA8AE04A6CCB}"/>
              </a:ext>
              <a:ext uri="{C183D7F6-B498-43B3-948B-1728B52AA6E4}">
                <adec:decorative xmlns:adec="http://schemas.microsoft.com/office/drawing/2017/decorative" val="1"/>
              </a:ext>
            </a:extLst>
          </p:cNvPr>
          <p:cNvSpPr/>
          <p:nvPr/>
        </p:nvSpPr>
        <p:spPr>
          <a:xfrm>
            <a:off x="1090246" y="38914753"/>
            <a:ext cx="30737908" cy="3886201"/>
          </a:xfrm>
          <a:prstGeom prst="rect">
            <a:avLst/>
          </a:prstGeom>
          <a:solidFill>
            <a:srgbClr val="E6EC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1BD0A95C-1A05-9569-F7AE-792E65FAFA1C}"/>
              </a:ext>
              <a:ext uri="{C183D7F6-B498-43B3-948B-1728B52AA6E4}">
                <adec:decorative xmlns:adec="http://schemas.microsoft.com/office/drawing/2017/decorative" val="1"/>
              </a:ext>
            </a:extLst>
          </p:cNvPr>
          <p:cNvSpPr/>
          <p:nvPr/>
        </p:nvSpPr>
        <p:spPr>
          <a:xfrm>
            <a:off x="8877300" y="14765216"/>
            <a:ext cx="15163800" cy="2092569"/>
          </a:xfrm>
          <a:prstGeom prst="rect">
            <a:avLst/>
          </a:prstGeom>
          <a:solidFill>
            <a:srgbClr val="003D7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3D7273"/>
              </a:solidFill>
            </a:endParaRPr>
          </a:p>
        </p:txBody>
      </p:sp>
      <p:sp>
        <p:nvSpPr>
          <p:cNvPr id="10" name="Rectangle 9">
            <a:extLst>
              <a:ext uri="{FF2B5EF4-FFF2-40B4-BE49-F238E27FC236}">
                <a16:creationId xmlns:a16="http://schemas.microsoft.com/office/drawing/2014/main" id="{4378896E-B264-5839-4FA2-92A83E3FE658}"/>
              </a:ext>
              <a:ext uri="{C183D7F6-B498-43B3-948B-1728B52AA6E4}">
                <adec:decorative xmlns:adec="http://schemas.microsoft.com/office/drawing/2017/decorative" val="1"/>
              </a:ext>
            </a:extLst>
          </p:cNvPr>
          <p:cNvSpPr/>
          <p:nvPr/>
        </p:nvSpPr>
        <p:spPr>
          <a:xfrm>
            <a:off x="8877300" y="26570354"/>
            <a:ext cx="15163800" cy="2092569"/>
          </a:xfrm>
          <a:prstGeom prst="rect">
            <a:avLst/>
          </a:prstGeom>
          <a:solidFill>
            <a:srgbClr val="003D7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3D7273"/>
              </a:solidFill>
            </a:endParaRPr>
          </a:p>
        </p:txBody>
      </p:sp>
      <p:sp>
        <p:nvSpPr>
          <p:cNvPr id="11" name="Rectangle 10">
            <a:extLst>
              <a:ext uri="{FF2B5EF4-FFF2-40B4-BE49-F238E27FC236}">
                <a16:creationId xmlns:a16="http://schemas.microsoft.com/office/drawing/2014/main" id="{AD6554AB-F1CD-C266-BF17-1BD51515E066}"/>
              </a:ext>
              <a:ext uri="{C183D7F6-B498-43B3-948B-1728B52AA6E4}">
                <adec:decorative xmlns:adec="http://schemas.microsoft.com/office/drawing/2017/decorative" val="1"/>
              </a:ext>
            </a:extLst>
          </p:cNvPr>
          <p:cNvSpPr/>
          <p:nvPr/>
        </p:nvSpPr>
        <p:spPr>
          <a:xfrm>
            <a:off x="27922380" y="38945233"/>
            <a:ext cx="3875293" cy="3886201"/>
          </a:xfrm>
          <a:prstGeom prst="rect">
            <a:avLst/>
          </a:prstGeom>
          <a:solidFill>
            <a:srgbClr val="003D70"/>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7775FB06-D7BE-B5FE-420D-531281EAE01B}"/>
              </a:ext>
              <a:ext uri="{C183D7F6-B498-43B3-948B-1728B52AA6E4}">
                <adec:decorative xmlns:adec="http://schemas.microsoft.com/office/drawing/2017/decorative" val="1"/>
              </a:ext>
            </a:extLst>
          </p:cNvPr>
          <p:cNvSpPr/>
          <p:nvPr/>
        </p:nvSpPr>
        <p:spPr>
          <a:xfrm>
            <a:off x="19389968" y="17344291"/>
            <a:ext cx="10714893" cy="8183882"/>
          </a:xfrm>
          <a:prstGeom prst="rect">
            <a:avLst/>
          </a:prstGeom>
          <a:solidFill>
            <a:srgbClr val="E6EC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8433503-001E-6C93-6E3A-9D8559A95BBF}"/>
              </a:ext>
              <a:ext uri="{C183D7F6-B498-43B3-948B-1728B52AA6E4}">
                <adec:decorative xmlns:adec="http://schemas.microsoft.com/office/drawing/2017/decorative" val="1"/>
              </a:ext>
            </a:extLst>
          </p:cNvPr>
          <p:cNvSpPr/>
          <p:nvPr/>
        </p:nvSpPr>
        <p:spPr>
          <a:xfrm>
            <a:off x="2813541" y="17344291"/>
            <a:ext cx="16072340" cy="8183882"/>
          </a:xfrm>
          <a:prstGeom prst="rect">
            <a:avLst/>
          </a:prstGeom>
          <a:solidFill>
            <a:srgbClr val="E6EC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C25FFD4B-AC81-79DD-5193-ADD6503C9BA7}"/>
              </a:ext>
              <a:ext uri="{C183D7F6-B498-43B3-948B-1728B52AA6E4}">
                <adec:decorative xmlns:adec="http://schemas.microsoft.com/office/drawing/2017/decorative" val="1"/>
              </a:ext>
            </a:extLst>
          </p:cNvPr>
          <p:cNvSpPr/>
          <p:nvPr/>
        </p:nvSpPr>
        <p:spPr>
          <a:xfrm>
            <a:off x="2813540" y="29172877"/>
            <a:ext cx="27291321" cy="8183882"/>
          </a:xfrm>
          <a:prstGeom prst="rect">
            <a:avLst/>
          </a:prstGeom>
          <a:solidFill>
            <a:srgbClr val="E6EC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C013009D-62BF-F3D1-741A-A320F6108BE4}"/>
              </a:ext>
              <a:ext uri="{C183D7F6-B498-43B3-948B-1728B52AA6E4}">
                <adec:decorative xmlns:adec="http://schemas.microsoft.com/office/drawing/2017/decorative" val="1"/>
              </a:ext>
            </a:extLst>
          </p:cNvPr>
          <p:cNvSpPr/>
          <p:nvPr/>
        </p:nvSpPr>
        <p:spPr>
          <a:xfrm>
            <a:off x="1097281" y="38926197"/>
            <a:ext cx="3875293" cy="3886201"/>
          </a:xfrm>
          <a:prstGeom prst="rect">
            <a:avLst/>
          </a:prstGeom>
          <a:solidFill>
            <a:srgbClr val="003D70"/>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C215A357-483E-AC3C-56F1-73050FCE9AAC}"/>
              </a:ext>
              <a:ext uri="{C183D7F6-B498-43B3-948B-1728B52AA6E4}">
                <adec:decorative xmlns:adec="http://schemas.microsoft.com/office/drawing/2017/decorative" val="1"/>
              </a:ext>
            </a:extLst>
          </p:cNvPr>
          <p:cNvSpPr/>
          <p:nvPr/>
        </p:nvSpPr>
        <p:spPr>
          <a:xfrm>
            <a:off x="1090246" y="1090246"/>
            <a:ext cx="30737908" cy="12865581"/>
          </a:xfrm>
          <a:prstGeom prst="rect">
            <a:avLst/>
          </a:prstGeom>
          <a:solidFill>
            <a:srgbClr val="003D7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5B0F682B-5C7D-C867-4827-2B978F3D0897}"/>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7719" r="7719"/>
          <a:stretch/>
        </p:blipFill>
        <p:spPr>
          <a:xfrm>
            <a:off x="1909625" y="1921964"/>
            <a:ext cx="29039233" cy="11126380"/>
          </a:xfrm>
          <a:prstGeom prst="rect">
            <a:avLst/>
          </a:prstGeom>
        </p:spPr>
      </p:pic>
      <p:sp>
        <p:nvSpPr>
          <p:cNvPr id="45" name="Rectangle 44">
            <a:extLst>
              <a:ext uri="{FF2B5EF4-FFF2-40B4-BE49-F238E27FC236}">
                <a16:creationId xmlns:a16="http://schemas.microsoft.com/office/drawing/2014/main" id="{8F158011-26B7-DC55-65E8-E652FE5CA901}"/>
              </a:ext>
              <a:ext uri="{C183D7F6-B498-43B3-948B-1728B52AA6E4}">
                <adec:decorative xmlns:adec="http://schemas.microsoft.com/office/drawing/2017/decorative" val="1"/>
              </a:ext>
            </a:extLst>
          </p:cNvPr>
          <p:cNvSpPr/>
          <p:nvPr/>
        </p:nvSpPr>
        <p:spPr>
          <a:xfrm>
            <a:off x="1909625" y="1833740"/>
            <a:ext cx="29077201" cy="11214604"/>
          </a:xfrm>
          <a:prstGeom prst="rect">
            <a:avLst/>
          </a:prstGeom>
          <a:solidFill>
            <a:srgbClr val="003D70">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75C3DE89-28D9-ADC3-39E5-16313F68555D}"/>
              </a:ext>
              <a:ext uri="{C183D7F6-B498-43B3-948B-1728B52AA6E4}">
                <adec:decorative xmlns:adec="http://schemas.microsoft.com/office/drawing/2017/decorative" val="1"/>
              </a:ext>
            </a:extLst>
          </p:cNvPr>
          <p:cNvSpPr/>
          <p:nvPr/>
        </p:nvSpPr>
        <p:spPr>
          <a:xfrm>
            <a:off x="19823303" y="17738394"/>
            <a:ext cx="9848222" cy="7395676"/>
          </a:xfrm>
          <a:prstGeom prst="rect">
            <a:avLst/>
          </a:prstGeom>
          <a:solidFill>
            <a:srgbClr val="406E94">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itle 12" descr="Blue vertical poster design template with horizontal boxes">
            <a:extLst>
              <a:ext uri="{FF2B5EF4-FFF2-40B4-BE49-F238E27FC236}">
                <a16:creationId xmlns:a16="http://schemas.microsoft.com/office/drawing/2014/main" id="{BD88E997-A71B-1C51-878F-3DA0343B2585}"/>
              </a:ext>
            </a:extLst>
          </p:cNvPr>
          <p:cNvSpPr>
            <a:spLocks noGrp="1"/>
          </p:cNvSpPr>
          <p:nvPr>
            <p:ph type="ctrTitle"/>
          </p:nvPr>
        </p:nvSpPr>
        <p:spPr>
          <a:xfrm>
            <a:off x="2468880" y="-9222125"/>
            <a:ext cx="27980640" cy="7640320"/>
          </a:xfrm>
        </p:spPr>
        <p:txBody>
          <a:bodyPr>
            <a:normAutofit fontScale="90000"/>
          </a:bodyPr>
          <a:lstStyle/>
          <a:p>
            <a:r>
              <a:rPr lang="en-US" dirty="0">
                <a:latin typeface="Arial" panose="020B0604020202020204" pitchFamily="34" charset="0"/>
                <a:cs typeface="Arial" panose="020B0604020202020204" pitchFamily="34" charset="0"/>
              </a:rPr>
              <a:t>Blue vertical poster design template with horizontal boxes</a:t>
            </a:r>
          </a:p>
        </p:txBody>
      </p:sp>
      <p:grpSp>
        <p:nvGrpSpPr>
          <p:cNvPr id="20" name="Group 19" descr="Poster templates are meant to be customized and made your own.">
            <a:extLst>
              <a:ext uri="{FF2B5EF4-FFF2-40B4-BE49-F238E27FC236}">
                <a16:creationId xmlns:a16="http://schemas.microsoft.com/office/drawing/2014/main" id="{E394FCC1-0A74-2660-FFF6-A4D996CC16B1}"/>
              </a:ext>
            </a:extLst>
          </p:cNvPr>
          <p:cNvGrpSpPr>
            <a:grpSpLocks noChangeAspect="1"/>
          </p:cNvGrpSpPr>
          <p:nvPr/>
        </p:nvGrpSpPr>
        <p:grpSpPr>
          <a:xfrm>
            <a:off x="-21540820" y="6026859"/>
            <a:ext cx="19790064" cy="18288000"/>
            <a:chOff x="-31684546" y="8347803"/>
            <a:chExt cx="26746198" cy="24716164"/>
          </a:xfrm>
        </p:grpSpPr>
        <p:sp>
          <p:nvSpPr>
            <p:cNvPr id="21" name="Star: 7 Points 20">
              <a:extLst>
                <a:ext uri="{FF2B5EF4-FFF2-40B4-BE49-F238E27FC236}">
                  <a16:creationId xmlns:a16="http://schemas.microsoft.com/office/drawing/2014/main" id="{9FB5EF6B-B968-FB6D-10DB-3B4B227E8E16}"/>
                </a:ext>
              </a:extLst>
            </p:cNvPr>
            <p:cNvSpPr/>
            <p:nvPr/>
          </p:nvSpPr>
          <p:spPr>
            <a:xfrm>
              <a:off x="-31684546" y="8347803"/>
              <a:ext cx="26746198" cy="24716164"/>
            </a:xfrm>
            <a:prstGeom prst="star7">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2" name="Rectangle 21">
              <a:extLst>
                <a:ext uri="{FF2B5EF4-FFF2-40B4-BE49-F238E27FC236}">
                  <a16:creationId xmlns:a16="http://schemas.microsoft.com/office/drawing/2014/main" id="{7B1E3EBE-1ECD-EE1D-D5A8-7C9568B67171}"/>
                </a:ext>
              </a:extLst>
            </p:cNvPr>
            <p:cNvSpPr/>
            <p:nvPr/>
          </p:nvSpPr>
          <p:spPr>
            <a:xfrm>
              <a:off x="-27643013" y="14611695"/>
              <a:ext cx="18803815" cy="1339232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72EF7924-C0B1-BC79-1B1E-CAE4175AAC14}"/>
                </a:ext>
              </a:extLst>
            </p:cNvPr>
            <p:cNvSpPr txBox="1"/>
            <p:nvPr/>
          </p:nvSpPr>
          <p:spPr>
            <a:xfrm>
              <a:off x="-27713355" y="16253956"/>
              <a:ext cx="18803815" cy="10107800"/>
            </a:xfrm>
            <a:prstGeom prst="rect">
              <a:avLst/>
            </a:prstGeom>
            <a:noFill/>
          </p:spPr>
          <p:txBody>
            <a:bodyPr wrap="square" rtlCol="0">
              <a:spAutoFit/>
            </a:bodyPr>
            <a:lstStyle/>
            <a:p>
              <a:pPr algn="ctr"/>
              <a:r>
                <a:rPr lang="en-US" sz="12000" dirty="0">
                  <a:latin typeface="Arial" panose="020B0604020202020204" pitchFamily="34" charset="0"/>
                  <a:ea typeface="ADLaM Display" panose="02010000000000000000" pitchFamily="2" charset="0"/>
                  <a:cs typeface="Arial" panose="020B0604020202020204" pitchFamily="34" charset="0"/>
                </a:rPr>
                <a:t>Poster templates are meant to be customized and made your own.</a:t>
              </a:r>
            </a:p>
          </p:txBody>
        </p:sp>
      </p:grpSp>
      <p:sp>
        <p:nvSpPr>
          <p:cNvPr id="44" name="TextBox 43" descr="Insert main poster title and presenter(s) names.">
            <a:extLst>
              <a:ext uri="{FF2B5EF4-FFF2-40B4-BE49-F238E27FC236}">
                <a16:creationId xmlns:a16="http://schemas.microsoft.com/office/drawing/2014/main" id="{FA1375D3-5A9B-FEF5-35AC-507C4B1D9F3B}"/>
              </a:ext>
            </a:extLst>
          </p:cNvPr>
          <p:cNvSpPr txBox="1"/>
          <p:nvPr/>
        </p:nvSpPr>
        <p:spPr>
          <a:xfrm>
            <a:off x="1951892" y="5430781"/>
            <a:ext cx="29014614" cy="7017306"/>
          </a:xfrm>
          <a:prstGeom prst="rect">
            <a:avLst/>
          </a:prstGeom>
          <a:noFill/>
        </p:spPr>
        <p:txBody>
          <a:bodyPr wrap="square" rtlCol="0">
            <a:spAutoFit/>
          </a:bodyPr>
          <a:lstStyle/>
          <a:p>
            <a:pPr algn="ctr"/>
            <a:r>
              <a:rPr lang="en-US" sz="17500" b="1" dirty="0">
                <a:solidFill>
                  <a:schemeClr val="bg1"/>
                </a:solidFill>
                <a:latin typeface="Verdana" panose="020B0604030504040204" pitchFamily="34" charset="0"/>
                <a:ea typeface="Verdana" panose="020B0604030504040204" pitchFamily="34" charset="0"/>
                <a:cs typeface="ADLaM Display" panose="02010000000000000000" pitchFamily="2" charset="0"/>
              </a:rPr>
              <a:t>Main Poster Title</a:t>
            </a:r>
          </a:p>
          <a:p>
            <a:pPr algn="ctr"/>
            <a:r>
              <a:rPr lang="en-US" sz="10000" b="1" dirty="0">
                <a:solidFill>
                  <a:schemeClr val="bg1"/>
                </a:solidFill>
                <a:latin typeface="Verdana" panose="020B0604030504040204" pitchFamily="34" charset="0"/>
                <a:ea typeface="Verdana" panose="020B0604030504040204" pitchFamily="34" charset="0"/>
                <a:cs typeface="ADLaM Display" panose="02010000000000000000" pitchFamily="2" charset="0"/>
              </a:rPr>
              <a:t>Extended Title (Optional)</a:t>
            </a:r>
          </a:p>
          <a:p>
            <a:pPr algn="ctr"/>
            <a:endParaRPr lang="en-US" sz="10000" b="1" dirty="0">
              <a:solidFill>
                <a:schemeClr val="bg1"/>
              </a:solidFill>
              <a:latin typeface="Verdana" panose="020B0604030504040204" pitchFamily="34" charset="0"/>
              <a:ea typeface="Verdana" panose="020B0604030504040204" pitchFamily="34" charset="0"/>
              <a:cs typeface="ADLaM Display" panose="02010000000000000000" pitchFamily="2" charset="0"/>
            </a:endParaRPr>
          </a:p>
          <a:p>
            <a:pPr algn="ctr"/>
            <a:r>
              <a:rPr lang="en-US" sz="7500" b="1" dirty="0">
                <a:solidFill>
                  <a:schemeClr val="bg1"/>
                </a:solidFill>
                <a:latin typeface="Verdana" panose="020B0604030504040204" pitchFamily="34" charset="0"/>
                <a:ea typeface="Verdana" panose="020B0604030504040204" pitchFamily="34" charset="0"/>
                <a:cs typeface="ADLaM Display" panose="02010000000000000000" pitchFamily="2" charset="0"/>
              </a:rPr>
              <a:t>Presenter Names</a:t>
            </a:r>
          </a:p>
        </p:txBody>
      </p:sp>
      <p:sp>
        <p:nvSpPr>
          <p:cNvPr id="26" name="TextBox 25" descr="Subheading 1">
            <a:extLst>
              <a:ext uri="{FF2B5EF4-FFF2-40B4-BE49-F238E27FC236}">
                <a16:creationId xmlns:a16="http://schemas.microsoft.com/office/drawing/2014/main" id="{318E06BE-1311-4395-AD35-B6D6E958BA74}"/>
              </a:ext>
            </a:extLst>
          </p:cNvPr>
          <p:cNvSpPr txBox="1"/>
          <p:nvPr/>
        </p:nvSpPr>
        <p:spPr>
          <a:xfrm>
            <a:off x="8229599" y="14974562"/>
            <a:ext cx="1645920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18" name="TextBox 17" descr="Section title: Body text&#10;Body text is best kept in sans-serif fonts to improve universal readability&#10;Keep body text left aligned to distinguish it from titles&#10;&#10;For a brief overview of how to use PowerPoint to design your research poster, click here&#10;&#10;For a more in-depth overview of how to use PowerPoint to design your research poster, click here">
            <a:extLst>
              <a:ext uri="{FF2B5EF4-FFF2-40B4-BE49-F238E27FC236}">
                <a16:creationId xmlns:a16="http://schemas.microsoft.com/office/drawing/2014/main" id="{B90FA4A2-E461-236D-F9BA-B4670438947E}"/>
              </a:ext>
            </a:extLst>
          </p:cNvPr>
          <p:cNvSpPr txBox="1"/>
          <p:nvPr/>
        </p:nvSpPr>
        <p:spPr>
          <a:xfrm>
            <a:off x="3102014" y="17655100"/>
            <a:ext cx="15495394" cy="7478970"/>
          </a:xfrm>
          <a:prstGeom prst="rect">
            <a:avLst/>
          </a:prstGeom>
          <a:noFill/>
        </p:spPr>
        <p:txBody>
          <a:bodyPr wrap="square" rtlCol="0">
            <a:spAutoFit/>
          </a:bodyPr>
          <a:lstStyle/>
          <a:p>
            <a:r>
              <a:rPr lang="en-US" sz="4800" b="1" dirty="0">
                <a:latin typeface="Arial" panose="020B0604020202020204" pitchFamily="34" charset="0"/>
                <a:cs typeface="Arial" panose="020B0604020202020204" pitchFamily="34" charset="0"/>
              </a:rPr>
              <a:t>Body text</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Body text is best kept in sans-serif fonts to improve universal readability</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Keep body text left aligned to distinguish it from titles</a:t>
            </a:r>
          </a:p>
          <a:p>
            <a:pPr marL="685783" indent="-685783">
              <a:buFont typeface="Arial" panose="020B0604020202020204" pitchFamily="34" charset="0"/>
              <a:buChar char="•"/>
            </a:pP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For a brief overview of how to use PowerPoint to design your research poster, click </a:t>
            </a:r>
            <a:r>
              <a:rPr lang="en-US" sz="4800" dirty="0">
                <a:latin typeface="Arial" panose="020B0604020202020204" pitchFamily="34" charset="0"/>
                <a:cs typeface="Arial" panose="020B0604020202020204" pitchFamily="34" charset="0"/>
                <a:hlinkClick r:id="rId4"/>
              </a:rPr>
              <a:t>here</a:t>
            </a: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For a more in-depth overview of how to use PowerPoint to design your research poster, click </a:t>
            </a:r>
            <a:r>
              <a:rPr lang="en-US" sz="4800" dirty="0">
                <a:latin typeface="Arial" panose="020B0604020202020204" pitchFamily="34" charset="0"/>
                <a:cs typeface="Arial" panose="020B0604020202020204" pitchFamily="34" charset="0"/>
                <a:hlinkClick r:id="rId5"/>
              </a:rPr>
              <a:t>here</a:t>
            </a:r>
            <a:endParaRPr lang="en-US" sz="4800" dirty="0">
              <a:latin typeface="Arial" panose="020B0604020202020204" pitchFamily="34" charset="0"/>
              <a:cs typeface="Arial" panose="020B0604020202020204" pitchFamily="34" charset="0"/>
            </a:endParaRPr>
          </a:p>
        </p:txBody>
      </p:sp>
      <p:sp>
        <p:nvSpPr>
          <p:cNvPr id="2" name="TextBox 1" descr="Insert graphics and zoom in to 100% to ensure image files are not blurry">
            <a:extLst>
              <a:ext uri="{FF2B5EF4-FFF2-40B4-BE49-F238E27FC236}">
                <a16:creationId xmlns:a16="http://schemas.microsoft.com/office/drawing/2014/main" id="{A4E89324-534D-E2EF-075C-E63C02FDF4DF}"/>
              </a:ext>
            </a:extLst>
          </p:cNvPr>
          <p:cNvSpPr txBox="1"/>
          <p:nvPr/>
        </p:nvSpPr>
        <p:spPr>
          <a:xfrm>
            <a:off x="20316486" y="18578429"/>
            <a:ext cx="8744626" cy="5632311"/>
          </a:xfrm>
          <a:prstGeom prst="rect">
            <a:avLst/>
          </a:prstGeom>
          <a:noFill/>
        </p:spPr>
        <p:txBody>
          <a:bodyPr wrap="square" rtlCol="0">
            <a:spAutoFit/>
          </a:bodyPr>
          <a:lstStyle/>
          <a:p>
            <a:pPr algn="ctr"/>
            <a:r>
              <a:rPr lang="en-US" sz="4000" dirty="0">
                <a:latin typeface="Arial" panose="020B0604020202020204" pitchFamily="34" charset="0"/>
                <a:cs typeface="Arial" panose="020B0604020202020204" pitchFamily="34" charset="0"/>
              </a:rPr>
              <a:t>Insert graphics and zoom in to 100% to ensure image files are not blurry</a:t>
            </a:r>
          </a:p>
          <a:p>
            <a:pPr algn="ctr"/>
            <a:endParaRPr lang="en-US" altLang="en-US" sz="4000" dirty="0">
              <a:latin typeface="Arial" panose="020B0604020202020204" pitchFamily="34" charset="0"/>
            </a:endParaRPr>
          </a:p>
          <a:p>
            <a:pPr algn="ctr"/>
            <a:r>
              <a:rPr lang="en-US" altLang="en-US" sz="4000" dirty="0">
                <a:latin typeface="Arial" panose="020B0604020202020204" pitchFamily="34" charset="0"/>
              </a:rPr>
              <a:t>Write Alt Text for all images. Right click on the image and choose View or Edit Alt Text from the menu. If the image is purely decorative and has no function, check the “Mark as decorative.</a:t>
            </a:r>
            <a:endParaRPr lang="en-US" sz="4000" dirty="0">
              <a:latin typeface="Arial" panose="020B0604020202020204" pitchFamily="34" charset="0"/>
              <a:cs typeface="Arial" panose="020B0604020202020204" pitchFamily="34" charset="0"/>
            </a:endParaRPr>
          </a:p>
        </p:txBody>
      </p:sp>
      <p:sp>
        <p:nvSpPr>
          <p:cNvPr id="27" name="TextBox 26" descr="Subheading 2">
            <a:extLst>
              <a:ext uri="{FF2B5EF4-FFF2-40B4-BE49-F238E27FC236}">
                <a16:creationId xmlns:a16="http://schemas.microsoft.com/office/drawing/2014/main" id="{4D32873D-0A50-7399-3488-1DC6462EAEE3}"/>
              </a:ext>
            </a:extLst>
          </p:cNvPr>
          <p:cNvSpPr txBox="1"/>
          <p:nvPr/>
        </p:nvSpPr>
        <p:spPr>
          <a:xfrm>
            <a:off x="8229599" y="26797226"/>
            <a:ext cx="1645920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32" name="TextBox 31" descr="Section title: Body text&#10;List information in bulleted format for the most clarity and conciseness&#10;The goal of a poster should be to capture a bite-sized story of your research">
            <a:extLst>
              <a:ext uri="{FF2B5EF4-FFF2-40B4-BE49-F238E27FC236}">
                <a16:creationId xmlns:a16="http://schemas.microsoft.com/office/drawing/2014/main" id="{2A0F5473-4F7C-8A8B-5B85-3C7294AC7666}"/>
              </a:ext>
            </a:extLst>
          </p:cNvPr>
          <p:cNvSpPr txBox="1"/>
          <p:nvPr/>
        </p:nvSpPr>
        <p:spPr>
          <a:xfrm>
            <a:off x="3341076" y="29571461"/>
            <a:ext cx="26294862" cy="2308324"/>
          </a:xfrm>
          <a:prstGeom prst="rect">
            <a:avLst/>
          </a:prstGeom>
          <a:noFill/>
        </p:spPr>
        <p:txBody>
          <a:bodyPr wrap="square">
            <a:spAutoFit/>
          </a:bodyPr>
          <a:lstStyle/>
          <a:p>
            <a:r>
              <a:rPr lang="en-US" sz="4800" b="1" dirty="0">
                <a:latin typeface="Arial" panose="020B0604020202020204" pitchFamily="34" charset="0"/>
                <a:cs typeface="Arial" panose="020B0604020202020204" pitchFamily="34" charset="0"/>
              </a:rPr>
              <a:t>Body text</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List information in bulleted format for the most clarity and conciseness</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The goal of a poster should be to capture a bite-sized story of your research</a:t>
            </a:r>
          </a:p>
        </p:txBody>
      </p:sp>
      <p:pic>
        <p:nvPicPr>
          <p:cNvPr id="19" name="Picture 4" descr="Radford University Logo">
            <a:extLst>
              <a:ext uri="{FF2B5EF4-FFF2-40B4-BE49-F238E27FC236}">
                <a16:creationId xmlns:a16="http://schemas.microsoft.com/office/drawing/2014/main" id="{D1E44FB1-74C5-F3DE-37CB-9F2E61EEFD5B}"/>
              </a:ext>
              <a:ext uri="{C183D7F6-B498-43B3-948B-1728B52AA6E4}">
                <adec:decorative xmlns:adec="http://schemas.microsoft.com/office/drawing/2017/decorative" val="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29064" y="39954897"/>
            <a:ext cx="2211725" cy="1828800"/>
          </a:xfrm>
          <a:prstGeom prst="rect">
            <a:avLst/>
          </a:prstGeom>
          <a:noFill/>
          <a:extLst>
            <a:ext uri="{909E8E84-426E-40DD-AFC4-6F175D3DCCD1}">
              <a14:hiddenFill xmlns:a14="http://schemas.microsoft.com/office/drawing/2010/main">
                <a:solidFill>
                  <a:srgbClr val="FFFFFF"/>
                </a:solidFill>
              </a14:hiddenFill>
            </a:ext>
          </a:extLst>
        </p:spPr>
      </p:pic>
      <p:sp>
        <p:nvSpPr>
          <p:cNvPr id="36" name="TextBox 35" descr="Acknowledgements: thank you to (Office Name(s)) for contributing to this research and to the OURS Office for printing this poster.">
            <a:extLst>
              <a:ext uri="{FF2B5EF4-FFF2-40B4-BE49-F238E27FC236}">
                <a16:creationId xmlns:a16="http://schemas.microsoft.com/office/drawing/2014/main" id="{61C642FA-DB85-40DD-5B01-4115DD9D32EE}"/>
              </a:ext>
            </a:extLst>
          </p:cNvPr>
          <p:cNvSpPr txBox="1"/>
          <p:nvPr/>
        </p:nvSpPr>
        <p:spPr>
          <a:xfrm>
            <a:off x="5556736" y="39380165"/>
            <a:ext cx="21828371" cy="1569660"/>
          </a:xfrm>
          <a:prstGeom prst="rect">
            <a:avLst/>
          </a:prstGeom>
          <a:noFill/>
        </p:spPr>
        <p:txBody>
          <a:bodyPr wrap="square">
            <a:spAutoFit/>
          </a:bodyPr>
          <a:lstStyle/>
          <a:p>
            <a:r>
              <a:rPr lang="en-US" sz="4800" b="1" dirty="0">
                <a:latin typeface="Arial" panose="020B0604020202020204" pitchFamily="34" charset="0"/>
                <a:cs typeface="Arial" panose="020B0604020202020204" pitchFamily="34" charset="0"/>
              </a:rPr>
              <a:t>Acknowledgements</a:t>
            </a:r>
            <a:r>
              <a:rPr lang="en-US" sz="4800" dirty="0">
                <a:latin typeface="Arial" panose="020B0604020202020204" pitchFamily="34" charset="0"/>
                <a:cs typeface="Arial" panose="020B0604020202020204" pitchFamily="34" charset="0"/>
              </a:rPr>
              <a:t>: thank you to (Office Name(s)) for contributing to this research and to the OURS Office for printing this poster.</a:t>
            </a:r>
          </a:p>
        </p:txBody>
      </p:sp>
      <p:sp>
        <p:nvSpPr>
          <p:cNvPr id="47" name="TextBox 46" descr="Insert QR Code">
            <a:extLst>
              <a:ext uri="{FF2B5EF4-FFF2-40B4-BE49-F238E27FC236}">
                <a16:creationId xmlns:a16="http://schemas.microsoft.com/office/drawing/2014/main" id="{67CD7EB7-25B7-F2DF-FC57-C5F987B6B13F}"/>
              </a:ext>
            </a:extLst>
          </p:cNvPr>
          <p:cNvSpPr txBox="1"/>
          <p:nvPr/>
        </p:nvSpPr>
        <p:spPr>
          <a:xfrm>
            <a:off x="28678449" y="40038746"/>
            <a:ext cx="2427266" cy="1569660"/>
          </a:xfrm>
          <a:prstGeom prst="rect">
            <a:avLst/>
          </a:prstGeom>
          <a:noFill/>
        </p:spPr>
        <p:txBody>
          <a:bodyPr wrap="square">
            <a:spAutoFit/>
          </a:bodyPr>
          <a:lstStyle/>
          <a:p>
            <a:pPr algn="ctr"/>
            <a:r>
              <a:rPr lang="en-US" sz="4800" dirty="0">
                <a:solidFill>
                  <a:schemeClr val="bg1"/>
                </a:solidFill>
                <a:latin typeface="Arial" panose="020B0604020202020204" pitchFamily="34" charset="0"/>
                <a:cs typeface="Arial" panose="020B0604020202020204" pitchFamily="34" charset="0"/>
              </a:rPr>
              <a:t>QR Code</a:t>
            </a:r>
          </a:p>
        </p:txBody>
      </p:sp>
    </p:spTree>
    <p:extLst>
      <p:ext uri="{BB962C8B-B14F-4D97-AF65-F5344CB8AC3E}">
        <p14:creationId xmlns:p14="http://schemas.microsoft.com/office/powerpoint/2010/main" val="1333919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9AB55E-0776-DBB5-AABD-851CCC9A7AE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81CF991-0522-666F-0399-6E00776FB58A}"/>
              </a:ext>
              <a:ext uri="{C183D7F6-B498-43B3-948B-1728B52AA6E4}">
                <adec:decorative xmlns:adec="http://schemas.microsoft.com/office/drawing/2017/decorative" val="1"/>
              </a:ext>
            </a:extLst>
          </p:cNvPr>
          <p:cNvSpPr/>
          <p:nvPr/>
        </p:nvSpPr>
        <p:spPr>
          <a:xfrm>
            <a:off x="1090247" y="1090246"/>
            <a:ext cx="30737908" cy="41710708"/>
          </a:xfrm>
          <a:prstGeom prst="rect">
            <a:avLst/>
          </a:prstGeom>
          <a:solidFill>
            <a:srgbClr val="818A5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3FFDDF55-4920-4F92-1C5C-63DEF9C7D41B}"/>
              </a:ext>
              <a:ext uri="{C183D7F6-B498-43B3-948B-1728B52AA6E4}">
                <adec:decorative xmlns:adec="http://schemas.microsoft.com/office/drawing/2017/decorative" val="1"/>
              </a:ext>
            </a:extLst>
          </p:cNvPr>
          <p:cNvSpPr/>
          <p:nvPr/>
        </p:nvSpPr>
        <p:spPr>
          <a:xfrm>
            <a:off x="2286000" y="15351370"/>
            <a:ext cx="28346400" cy="10709031"/>
          </a:xfrm>
          <a:prstGeom prst="rect">
            <a:avLst/>
          </a:prstGeom>
          <a:solidFill>
            <a:srgbClr val="585C5F"/>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47500E3F-5181-3BAD-80BF-A6F3E891E696}"/>
              </a:ext>
              <a:ext uri="{C183D7F6-B498-43B3-948B-1728B52AA6E4}">
                <adec:decorative xmlns:adec="http://schemas.microsoft.com/office/drawing/2017/decorative" val="1"/>
              </a:ext>
            </a:extLst>
          </p:cNvPr>
          <p:cNvSpPr/>
          <p:nvPr/>
        </p:nvSpPr>
        <p:spPr>
          <a:xfrm>
            <a:off x="2286000" y="27133061"/>
            <a:ext cx="28346400" cy="10709031"/>
          </a:xfrm>
          <a:prstGeom prst="rect">
            <a:avLst/>
          </a:prstGeom>
          <a:solidFill>
            <a:srgbClr val="585C5F"/>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6F6F0019-224D-8527-E476-52CBF29AA52B}"/>
              </a:ext>
              <a:ext uri="{C183D7F6-B498-43B3-948B-1728B52AA6E4}">
                <adec:decorative xmlns:adec="http://schemas.microsoft.com/office/drawing/2017/decorative" val="1"/>
              </a:ext>
            </a:extLst>
          </p:cNvPr>
          <p:cNvSpPr/>
          <p:nvPr/>
        </p:nvSpPr>
        <p:spPr>
          <a:xfrm>
            <a:off x="1090246" y="38914753"/>
            <a:ext cx="30737908" cy="3886201"/>
          </a:xfrm>
          <a:prstGeom prst="rect">
            <a:avLst/>
          </a:prstGeom>
          <a:solidFill>
            <a:srgbClr val="C0C4A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79B9DE4D-9323-EC96-BC3A-34213CA0A42A}"/>
              </a:ext>
              <a:ext uri="{C183D7F6-B498-43B3-948B-1728B52AA6E4}">
                <adec:decorative xmlns:adec="http://schemas.microsoft.com/office/drawing/2017/decorative" val="1"/>
              </a:ext>
            </a:extLst>
          </p:cNvPr>
          <p:cNvSpPr/>
          <p:nvPr/>
        </p:nvSpPr>
        <p:spPr>
          <a:xfrm>
            <a:off x="8877300" y="14765216"/>
            <a:ext cx="15163800" cy="2092569"/>
          </a:xfrm>
          <a:prstGeom prst="rect">
            <a:avLst/>
          </a:prstGeom>
          <a:solidFill>
            <a:srgbClr val="828587"/>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3D7273"/>
              </a:solidFill>
            </a:endParaRPr>
          </a:p>
        </p:txBody>
      </p:sp>
      <p:sp>
        <p:nvSpPr>
          <p:cNvPr id="10" name="Rectangle 9">
            <a:extLst>
              <a:ext uri="{FF2B5EF4-FFF2-40B4-BE49-F238E27FC236}">
                <a16:creationId xmlns:a16="http://schemas.microsoft.com/office/drawing/2014/main" id="{08ACB2FB-B9BC-83BF-1149-19015A4AB4B5}"/>
              </a:ext>
              <a:ext uri="{C183D7F6-B498-43B3-948B-1728B52AA6E4}">
                <adec:decorative xmlns:adec="http://schemas.microsoft.com/office/drawing/2017/decorative" val="1"/>
              </a:ext>
            </a:extLst>
          </p:cNvPr>
          <p:cNvSpPr/>
          <p:nvPr/>
        </p:nvSpPr>
        <p:spPr>
          <a:xfrm>
            <a:off x="8877300" y="26570354"/>
            <a:ext cx="15163800" cy="2092569"/>
          </a:xfrm>
          <a:prstGeom prst="rect">
            <a:avLst/>
          </a:prstGeom>
          <a:solidFill>
            <a:srgbClr val="828587"/>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3D7273"/>
              </a:solidFill>
            </a:endParaRPr>
          </a:p>
        </p:txBody>
      </p:sp>
      <p:sp>
        <p:nvSpPr>
          <p:cNvPr id="11" name="Rectangle 10">
            <a:extLst>
              <a:ext uri="{FF2B5EF4-FFF2-40B4-BE49-F238E27FC236}">
                <a16:creationId xmlns:a16="http://schemas.microsoft.com/office/drawing/2014/main" id="{24ACD389-346D-75AC-567C-BD8FDAD31B0B}"/>
              </a:ext>
              <a:ext uri="{C183D7F6-B498-43B3-948B-1728B52AA6E4}">
                <adec:decorative xmlns:adec="http://schemas.microsoft.com/office/drawing/2017/decorative" val="1"/>
              </a:ext>
            </a:extLst>
          </p:cNvPr>
          <p:cNvSpPr/>
          <p:nvPr/>
        </p:nvSpPr>
        <p:spPr>
          <a:xfrm>
            <a:off x="27922380" y="38945233"/>
            <a:ext cx="3875293" cy="3886201"/>
          </a:xfrm>
          <a:prstGeom prst="rect">
            <a:avLst/>
          </a:prstGeom>
          <a:solidFill>
            <a:srgbClr val="585C5F"/>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8EA9FFAA-6DD0-5E06-4E7E-24B15AD69827}"/>
              </a:ext>
              <a:ext uri="{C183D7F6-B498-43B3-948B-1728B52AA6E4}">
                <adec:decorative xmlns:adec="http://schemas.microsoft.com/office/drawing/2017/decorative" val="1"/>
              </a:ext>
            </a:extLst>
          </p:cNvPr>
          <p:cNvSpPr/>
          <p:nvPr/>
        </p:nvSpPr>
        <p:spPr>
          <a:xfrm>
            <a:off x="19389968" y="17344291"/>
            <a:ext cx="10714893" cy="8183882"/>
          </a:xfrm>
          <a:prstGeom prst="rect">
            <a:avLst/>
          </a:prstGeom>
          <a:solidFill>
            <a:srgbClr val="C0C4A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6F0D0B4-8F61-B51B-B121-7536B0A4D5C9}"/>
              </a:ext>
              <a:ext uri="{C183D7F6-B498-43B3-948B-1728B52AA6E4}">
                <adec:decorative xmlns:adec="http://schemas.microsoft.com/office/drawing/2017/decorative" val="1"/>
              </a:ext>
            </a:extLst>
          </p:cNvPr>
          <p:cNvSpPr/>
          <p:nvPr/>
        </p:nvSpPr>
        <p:spPr>
          <a:xfrm>
            <a:off x="2813541" y="17344291"/>
            <a:ext cx="16072340" cy="8183882"/>
          </a:xfrm>
          <a:prstGeom prst="rect">
            <a:avLst/>
          </a:prstGeom>
          <a:solidFill>
            <a:srgbClr val="C0C4A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854FA9C-AAAE-8DAB-FC5F-FFD4E816E0C1}"/>
              </a:ext>
              <a:ext uri="{C183D7F6-B498-43B3-948B-1728B52AA6E4}">
                <adec:decorative xmlns:adec="http://schemas.microsoft.com/office/drawing/2017/decorative" val="1"/>
              </a:ext>
            </a:extLst>
          </p:cNvPr>
          <p:cNvSpPr/>
          <p:nvPr/>
        </p:nvSpPr>
        <p:spPr>
          <a:xfrm>
            <a:off x="2813540" y="29172877"/>
            <a:ext cx="27291321" cy="8183882"/>
          </a:xfrm>
          <a:prstGeom prst="rect">
            <a:avLst/>
          </a:prstGeom>
          <a:solidFill>
            <a:srgbClr val="C0C4A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63B7DAAD-2CC0-B276-9E27-AC4BBEC3B7E7}"/>
              </a:ext>
              <a:ext uri="{C183D7F6-B498-43B3-948B-1728B52AA6E4}">
                <adec:decorative xmlns:adec="http://schemas.microsoft.com/office/drawing/2017/decorative" val="1"/>
              </a:ext>
            </a:extLst>
          </p:cNvPr>
          <p:cNvSpPr/>
          <p:nvPr/>
        </p:nvSpPr>
        <p:spPr>
          <a:xfrm>
            <a:off x="19823303" y="17738394"/>
            <a:ext cx="9848222" cy="7395676"/>
          </a:xfrm>
          <a:prstGeom prst="rect">
            <a:avLst/>
          </a:prstGeom>
          <a:solidFill>
            <a:srgbClr val="818A5F">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EB95D5B9-A1F1-5E3A-69E6-79EE4CED2B30}"/>
              </a:ext>
              <a:ext uri="{C183D7F6-B498-43B3-948B-1728B52AA6E4}">
                <adec:decorative xmlns:adec="http://schemas.microsoft.com/office/drawing/2017/decorative" val="1"/>
              </a:ext>
            </a:extLst>
          </p:cNvPr>
          <p:cNvSpPr/>
          <p:nvPr/>
        </p:nvSpPr>
        <p:spPr>
          <a:xfrm>
            <a:off x="1090246" y="1090246"/>
            <a:ext cx="30737908" cy="12865581"/>
          </a:xfrm>
          <a:prstGeom prst="rect">
            <a:avLst/>
          </a:prstGeom>
          <a:solidFill>
            <a:srgbClr val="585C5F"/>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9" name="Picture 48">
            <a:extLst>
              <a:ext uri="{FF2B5EF4-FFF2-40B4-BE49-F238E27FC236}">
                <a16:creationId xmlns:a16="http://schemas.microsoft.com/office/drawing/2014/main" id="{12E20AC9-A17E-9119-9632-2D530E8088BA}"/>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7719" r="7719"/>
          <a:stretch/>
        </p:blipFill>
        <p:spPr>
          <a:xfrm>
            <a:off x="1927271" y="1939610"/>
            <a:ext cx="29039233" cy="11126380"/>
          </a:xfrm>
          <a:prstGeom prst="rect">
            <a:avLst/>
          </a:prstGeom>
        </p:spPr>
      </p:pic>
      <p:sp>
        <p:nvSpPr>
          <p:cNvPr id="37" name="Rectangle 36">
            <a:extLst>
              <a:ext uri="{FF2B5EF4-FFF2-40B4-BE49-F238E27FC236}">
                <a16:creationId xmlns:a16="http://schemas.microsoft.com/office/drawing/2014/main" id="{E393DEE8-B8C3-0D07-F943-FCC7A79AF728}"/>
              </a:ext>
              <a:ext uri="{C183D7F6-B498-43B3-948B-1728B52AA6E4}">
                <adec:decorative xmlns:adec="http://schemas.microsoft.com/office/drawing/2017/decorative" val="1"/>
              </a:ext>
            </a:extLst>
          </p:cNvPr>
          <p:cNvSpPr/>
          <p:nvPr/>
        </p:nvSpPr>
        <p:spPr>
          <a:xfrm>
            <a:off x="1097281" y="38926197"/>
            <a:ext cx="3875293" cy="3886201"/>
          </a:xfrm>
          <a:prstGeom prst="rect">
            <a:avLst/>
          </a:prstGeom>
          <a:solidFill>
            <a:srgbClr val="585C5F"/>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E8009E23-18D9-04FA-2293-41ABBBB85C17}"/>
              </a:ext>
              <a:ext uri="{C183D7F6-B498-43B3-948B-1728B52AA6E4}">
                <adec:decorative xmlns:adec="http://schemas.microsoft.com/office/drawing/2017/decorative" val="1"/>
              </a:ext>
            </a:extLst>
          </p:cNvPr>
          <p:cNvSpPr/>
          <p:nvPr/>
        </p:nvSpPr>
        <p:spPr>
          <a:xfrm>
            <a:off x="1927273" y="1939610"/>
            <a:ext cx="29039233" cy="11166852"/>
          </a:xfrm>
          <a:prstGeom prst="rect">
            <a:avLst/>
          </a:prstGeom>
          <a:solidFill>
            <a:srgbClr val="585C5F">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2" descr="Green and grey poster design template with horizontal boxes">
            <a:extLst>
              <a:ext uri="{FF2B5EF4-FFF2-40B4-BE49-F238E27FC236}">
                <a16:creationId xmlns:a16="http://schemas.microsoft.com/office/drawing/2014/main" id="{CBA26BCE-5888-79DB-83E4-7E7C9140FABF}"/>
              </a:ext>
            </a:extLst>
          </p:cNvPr>
          <p:cNvSpPr>
            <a:spLocks noGrp="1"/>
          </p:cNvSpPr>
          <p:nvPr>
            <p:ph type="ctrTitle"/>
          </p:nvPr>
        </p:nvSpPr>
        <p:spPr>
          <a:xfrm>
            <a:off x="2468880" y="-9222125"/>
            <a:ext cx="27980640" cy="7640320"/>
          </a:xfrm>
        </p:spPr>
        <p:txBody>
          <a:bodyPr>
            <a:normAutofit fontScale="90000"/>
          </a:bodyPr>
          <a:lstStyle/>
          <a:p>
            <a:r>
              <a:rPr lang="en-US" dirty="0">
                <a:latin typeface="Arial" panose="020B0604020202020204" pitchFamily="34" charset="0"/>
                <a:cs typeface="Arial" panose="020B0604020202020204" pitchFamily="34" charset="0"/>
              </a:rPr>
              <a:t>Green and grey vertical poster design template with horizontal boxes</a:t>
            </a:r>
          </a:p>
        </p:txBody>
      </p:sp>
      <p:grpSp>
        <p:nvGrpSpPr>
          <p:cNvPr id="19" name="Group 18" descr="Poster templates are meant to be customized and made your own.">
            <a:extLst>
              <a:ext uri="{FF2B5EF4-FFF2-40B4-BE49-F238E27FC236}">
                <a16:creationId xmlns:a16="http://schemas.microsoft.com/office/drawing/2014/main" id="{35C5E5A5-91FC-4296-BEDC-673D1F2B61BE}"/>
              </a:ext>
            </a:extLst>
          </p:cNvPr>
          <p:cNvGrpSpPr>
            <a:grpSpLocks noChangeAspect="1"/>
          </p:cNvGrpSpPr>
          <p:nvPr/>
        </p:nvGrpSpPr>
        <p:grpSpPr>
          <a:xfrm>
            <a:off x="-21540820" y="6026859"/>
            <a:ext cx="19790064" cy="18288000"/>
            <a:chOff x="-31684546" y="8347803"/>
            <a:chExt cx="26746198" cy="24716164"/>
          </a:xfrm>
        </p:grpSpPr>
        <p:sp>
          <p:nvSpPr>
            <p:cNvPr id="20" name="Star: 7 Points 19">
              <a:extLst>
                <a:ext uri="{FF2B5EF4-FFF2-40B4-BE49-F238E27FC236}">
                  <a16:creationId xmlns:a16="http://schemas.microsoft.com/office/drawing/2014/main" id="{43946BD7-4521-D36C-96B0-2EFA7A9182FA}"/>
                </a:ext>
              </a:extLst>
            </p:cNvPr>
            <p:cNvSpPr/>
            <p:nvPr/>
          </p:nvSpPr>
          <p:spPr>
            <a:xfrm>
              <a:off x="-31684546" y="8347803"/>
              <a:ext cx="26746198" cy="24716164"/>
            </a:xfrm>
            <a:prstGeom prst="star7">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337663F9-126C-4A42-9650-FBA00F4F2ED2}"/>
                </a:ext>
              </a:extLst>
            </p:cNvPr>
            <p:cNvSpPr/>
            <p:nvPr/>
          </p:nvSpPr>
          <p:spPr>
            <a:xfrm>
              <a:off x="-27643013" y="14611695"/>
              <a:ext cx="18803815" cy="1339232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08390E48-ECD7-0F22-69FF-D7F09BCC7302}"/>
                </a:ext>
              </a:extLst>
            </p:cNvPr>
            <p:cNvSpPr txBox="1"/>
            <p:nvPr/>
          </p:nvSpPr>
          <p:spPr>
            <a:xfrm>
              <a:off x="-27713355" y="16253956"/>
              <a:ext cx="18803815" cy="10107800"/>
            </a:xfrm>
            <a:prstGeom prst="rect">
              <a:avLst/>
            </a:prstGeom>
            <a:noFill/>
          </p:spPr>
          <p:txBody>
            <a:bodyPr wrap="square" rtlCol="0">
              <a:spAutoFit/>
            </a:bodyPr>
            <a:lstStyle/>
            <a:p>
              <a:pPr algn="ctr"/>
              <a:r>
                <a:rPr lang="en-US" sz="12000" dirty="0">
                  <a:latin typeface="Arial" panose="020B0604020202020204" pitchFamily="34" charset="0"/>
                  <a:ea typeface="ADLaM Display" panose="02010000000000000000" pitchFamily="2" charset="0"/>
                  <a:cs typeface="Arial" panose="020B0604020202020204" pitchFamily="34" charset="0"/>
                </a:rPr>
                <a:t>Poster templates are meant to be customized and made your own.</a:t>
              </a:r>
            </a:p>
          </p:txBody>
        </p:sp>
      </p:grpSp>
      <p:sp>
        <p:nvSpPr>
          <p:cNvPr id="44" name="TextBox 43" descr="Insert main poster title and presenter(s) names.">
            <a:extLst>
              <a:ext uri="{FF2B5EF4-FFF2-40B4-BE49-F238E27FC236}">
                <a16:creationId xmlns:a16="http://schemas.microsoft.com/office/drawing/2014/main" id="{C56711B9-12C6-3F1C-7A62-E2CE35D1B040}"/>
              </a:ext>
            </a:extLst>
          </p:cNvPr>
          <p:cNvSpPr txBox="1"/>
          <p:nvPr/>
        </p:nvSpPr>
        <p:spPr>
          <a:xfrm>
            <a:off x="1951892" y="5430781"/>
            <a:ext cx="29014614" cy="7017306"/>
          </a:xfrm>
          <a:prstGeom prst="rect">
            <a:avLst/>
          </a:prstGeom>
          <a:noFill/>
        </p:spPr>
        <p:txBody>
          <a:bodyPr wrap="square" rtlCol="0">
            <a:spAutoFit/>
          </a:bodyPr>
          <a:lstStyle/>
          <a:p>
            <a:pPr algn="ctr"/>
            <a:r>
              <a:rPr lang="en-US" sz="17500" b="1" dirty="0">
                <a:solidFill>
                  <a:schemeClr val="bg1"/>
                </a:solidFill>
                <a:latin typeface="Verdana" panose="020B0604030504040204" pitchFamily="34" charset="0"/>
                <a:ea typeface="Verdana" panose="020B0604030504040204" pitchFamily="34" charset="0"/>
                <a:cs typeface="ADLaM Display" panose="02010000000000000000" pitchFamily="2" charset="0"/>
              </a:rPr>
              <a:t>Main Poster Title</a:t>
            </a:r>
          </a:p>
          <a:p>
            <a:pPr algn="ctr"/>
            <a:r>
              <a:rPr lang="en-US" sz="10000" b="1" dirty="0">
                <a:solidFill>
                  <a:schemeClr val="bg1"/>
                </a:solidFill>
                <a:latin typeface="Verdana" panose="020B0604030504040204" pitchFamily="34" charset="0"/>
                <a:ea typeface="Verdana" panose="020B0604030504040204" pitchFamily="34" charset="0"/>
                <a:cs typeface="ADLaM Display" panose="02010000000000000000" pitchFamily="2" charset="0"/>
              </a:rPr>
              <a:t>Extended Title (Optional)</a:t>
            </a:r>
          </a:p>
          <a:p>
            <a:pPr algn="ctr"/>
            <a:endParaRPr lang="en-US" sz="10000" b="1" dirty="0">
              <a:solidFill>
                <a:schemeClr val="bg1"/>
              </a:solidFill>
              <a:latin typeface="Verdana" panose="020B0604030504040204" pitchFamily="34" charset="0"/>
              <a:ea typeface="Verdana" panose="020B0604030504040204" pitchFamily="34" charset="0"/>
              <a:cs typeface="ADLaM Display" panose="02010000000000000000" pitchFamily="2" charset="0"/>
            </a:endParaRPr>
          </a:p>
          <a:p>
            <a:pPr algn="ctr"/>
            <a:r>
              <a:rPr lang="en-US" sz="7500" b="1" dirty="0">
                <a:solidFill>
                  <a:schemeClr val="bg1"/>
                </a:solidFill>
                <a:latin typeface="Verdana" panose="020B0604030504040204" pitchFamily="34" charset="0"/>
                <a:ea typeface="Verdana" panose="020B0604030504040204" pitchFamily="34" charset="0"/>
                <a:cs typeface="ADLaM Display" panose="02010000000000000000" pitchFamily="2" charset="0"/>
              </a:rPr>
              <a:t>Presenter Names</a:t>
            </a:r>
          </a:p>
        </p:txBody>
      </p:sp>
      <p:sp>
        <p:nvSpPr>
          <p:cNvPr id="26" name="TextBox 25" descr="Subheading 1">
            <a:extLst>
              <a:ext uri="{FF2B5EF4-FFF2-40B4-BE49-F238E27FC236}">
                <a16:creationId xmlns:a16="http://schemas.microsoft.com/office/drawing/2014/main" id="{44E0B9B2-6F79-6F0C-3C01-D5FEAB46A210}"/>
              </a:ext>
            </a:extLst>
          </p:cNvPr>
          <p:cNvSpPr txBox="1"/>
          <p:nvPr/>
        </p:nvSpPr>
        <p:spPr>
          <a:xfrm>
            <a:off x="8229599" y="14974562"/>
            <a:ext cx="1645920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14" name="TextBox 13" descr="Section title: Body text&#10;Body text is best kept in sans-serif fonts to improve universal readability&#10;Keep body text left aligned to distinguish it from titles&#10;&#10;For a brief overview of how to use PowerPoint to design your research poster, click here&#10;&#10;For a more in-depth overview of how to use PowerPoint to design your research poster, click here">
            <a:extLst>
              <a:ext uri="{FF2B5EF4-FFF2-40B4-BE49-F238E27FC236}">
                <a16:creationId xmlns:a16="http://schemas.microsoft.com/office/drawing/2014/main" id="{44E2281D-88FF-C9A3-6057-9466F2F67097}"/>
              </a:ext>
            </a:extLst>
          </p:cNvPr>
          <p:cNvSpPr txBox="1"/>
          <p:nvPr/>
        </p:nvSpPr>
        <p:spPr>
          <a:xfrm>
            <a:off x="3102014" y="17655100"/>
            <a:ext cx="15495394" cy="7478970"/>
          </a:xfrm>
          <a:prstGeom prst="rect">
            <a:avLst/>
          </a:prstGeom>
          <a:noFill/>
        </p:spPr>
        <p:txBody>
          <a:bodyPr wrap="square" rtlCol="0">
            <a:spAutoFit/>
          </a:bodyPr>
          <a:lstStyle/>
          <a:p>
            <a:r>
              <a:rPr lang="en-US" sz="4800" b="1" dirty="0">
                <a:latin typeface="Arial" panose="020B0604020202020204" pitchFamily="34" charset="0"/>
                <a:cs typeface="Arial" panose="020B0604020202020204" pitchFamily="34" charset="0"/>
              </a:rPr>
              <a:t>Body text</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Body text is best kept in sans-serif fonts to improve universal readability</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Keep body text left aligned to distinguish it from titles</a:t>
            </a:r>
          </a:p>
          <a:p>
            <a:pPr marL="685783" indent="-685783">
              <a:buFont typeface="Arial" panose="020B0604020202020204" pitchFamily="34" charset="0"/>
              <a:buChar char="•"/>
            </a:pP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For a brief overview of how to use PowerPoint to design your research poster, click </a:t>
            </a:r>
            <a:r>
              <a:rPr lang="en-US" sz="4800" dirty="0">
                <a:latin typeface="Arial" panose="020B0604020202020204" pitchFamily="34" charset="0"/>
                <a:cs typeface="Arial" panose="020B0604020202020204" pitchFamily="34" charset="0"/>
                <a:hlinkClick r:id="rId4"/>
              </a:rPr>
              <a:t>here</a:t>
            </a: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For a more in-depth overview of how to use PowerPoint to design your research poster, click </a:t>
            </a:r>
            <a:r>
              <a:rPr lang="en-US" sz="4800" dirty="0">
                <a:latin typeface="Arial" panose="020B0604020202020204" pitchFamily="34" charset="0"/>
                <a:cs typeface="Arial" panose="020B0604020202020204" pitchFamily="34" charset="0"/>
                <a:hlinkClick r:id="rId5"/>
              </a:rPr>
              <a:t>here</a:t>
            </a:r>
            <a:endParaRPr lang="en-US" sz="4800" dirty="0">
              <a:latin typeface="Arial" panose="020B0604020202020204" pitchFamily="34" charset="0"/>
              <a:cs typeface="Arial" panose="020B0604020202020204" pitchFamily="34" charset="0"/>
            </a:endParaRPr>
          </a:p>
        </p:txBody>
      </p:sp>
      <p:sp>
        <p:nvSpPr>
          <p:cNvPr id="2" name="TextBox 1" descr="Insert graphics and zoom in to 100% to ensure image files are not blurry">
            <a:extLst>
              <a:ext uri="{FF2B5EF4-FFF2-40B4-BE49-F238E27FC236}">
                <a16:creationId xmlns:a16="http://schemas.microsoft.com/office/drawing/2014/main" id="{5B596671-8B0B-301C-6870-B64BAB4BA912}"/>
              </a:ext>
            </a:extLst>
          </p:cNvPr>
          <p:cNvSpPr txBox="1"/>
          <p:nvPr/>
        </p:nvSpPr>
        <p:spPr>
          <a:xfrm>
            <a:off x="20316486" y="18578429"/>
            <a:ext cx="8744626" cy="5632311"/>
          </a:xfrm>
          <a:prstGeom prst="rect">
            <a:avLst/>
          </a:prstGeom>
          <a:noFill/>
        </p:spPr>
        <p:txBody>
          <a:bodyPr wrap="square" rtlCol="0">
            <a:spAutoFit/>
          </a:bodyPr>
          <a:lstStyle/>
          <a:p>
            <a:pPr algn="ctr"/>
            <a:r>
              <a:rPr lang="en-US" sz="4000" dirty="0">
                <a:latin typeface="Arial" panose="020B0604020202020204" pitchFamily="34" charset="0"/>
                <a:cs typeface="Arial" panose="020B0604020202020204" pitchFamily="34" charset="0"/>
              </a:rPr>
              <a:t>Insert graphics and zoom in to 100% to ensure image files are not blurry</a:t>
            </a:r>
          </a:p>
          <a:p>
            <a:pPr algn="ctr"/>
            <a:endParaRPr lang="en-US" altLang="en-US" sz="4000" dirty="0">
              <a:latin typeface="Arial" panose="020B0604020202020204" pitchFamily="34" charset="0"/>
            </a:endParaRPr>
          </a:p>
          <a:p>
            <a:pPr algn="ctr"/>
            <a:r>
              <a:rPr lang="en-US" altLang="en-US" sz="4000" dirty="0">
                <a:latin typeface="Arial" panose="020B0604020202020204" pitchFamily="34" charset="0"/>
              </a:rPr>
              <a:t>Write Alt Text for all images. Right click on the image and choose View or Edit Alt Text from the menu. If the image is purely decorative and has no function, check the “Mark as decorative.</a:t>
            </a:r>
            <a:endParaRPr lang="en-US" sz="4000" dirty="0">
              <a:latin typeface="Arial" panose="020B0604020202020204" pitchFamily="34" charset="0"/>
              <a:cs typeface="Arial" panose="020B0604020202020204" pitchFamily="34" charset="0"/>
            </a:endParaRPr>
          </a:p>
        </p:txBody>
      </p:sp>
      <p:sp>
        <p:nvSpPr>
          <p:cNvPr id="27" name="TextBox 26" descr="Subheading 2">
            <a:extLst>
              <a:ext uri="{FF2B5EF4-FFF2-40B4-BE49-F238E27FC236}">
                <a16:creationId xmlns:a16="http://schemas.microsoft.com/office/drawing/2014/main" id="{5DFA9AA1-9561-1075-3A72-33E9AC3CFCD4}"/>
              </a:ext>
            </a:extLst>
          </p:cNvPr>
          <p:cNvSpPr txBox="1"/>
          <p:nvPr/>
        </p:nvSpPr>
        <p:spPr>
          <a:xfrm>
            <a:off x="8229599" y="26797226"/>
            <a:ext cx="1645920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32" name="TextBox 31" descr="Section title: Body text&#10;List information in bulleted format for the most clarity and conciseness&#10;The goal of a poster should be to capture a bite-sized story of your research">
            <a:extLst>
              <a:ext uri="{FF2B5EF4-FFF2-40B4-BE49-F238E27FC236}">
                <a16:creationId xmlns:a16="http://schemas.microsoft.com/office/drawing/2014/main" id="{4AB5B70B-32D8-9761-BD38-C2174AC64C58}"/>
              </a:ext>
            </a:extLst>
          </p:cNvPr>
          <p:cNvSpPr txBox="1"/>
          <p:nvPr/>
        </p:nvSpPr>
        <p:spPr>
          <a:xfrm>
            <a:off x="3341076" y="29571461"/>
            <a:ext cx="26294862" cy="2308324"/>
          </a:xfrm>
          <a:prstGeom prst="rect">
            <a:avLst/>
          </a:prstGeom>
          <a:noFill/>
        </p:spPr>
        <p:txBody>
          <a:bodyPr wrap="square">
            <a:spAutoFit/>
          </a:bodyPr>
          <a:lstStyle/>
          <a:p>
            <a:r>
              <a:rPr lang="en-US" sz="4800" b="1" dirty="0">
                <a:latin typeface="Arial" panose="020B0604020202020204" pitchFamily="34" charset="0"/>
                <a:cs typeface="Arial" panose="020B0604020202020204" pitchFamily="34" charset="0"/>
              </a:rPr>
              <a:t>Body text</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List information in bulleted format for the most clarity and conciseness</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The goal of a poster should be to capture a bite-sized story of your research</a:t>
            </a:r>
          </a:p>
        </p:txBody>
      </p:sp>
      <p:pic>
        <p:nvPicPr>
          <p:cNvPr id="18" name="Picture 4" descr="Radford University Logo">
            <a:extLst>
              <a:ext uri="{FF2B5EF4-FFF2-40B4-BE49-F238E27FC236}">
                <a16:creationId xmlns:a16="http://schemas.microsoft.com/office/drawing/2014/main" id="{6D942CDC-4698-FE5B-0A51-6F2D9DA5FE09}"/>
              </a:ext>
              <a:ext uri="{C183D7F6-B498-43B3-948B-1728B52AA6E4}">
                <adec:decorative xmlns:adec="http://schemas.microsoft.com/office/drawing/2017/decorative" val="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29064" y="39954897"/>
            <a:ext cx="2211725" cy="1828800"/>
          </a:xfrm>
          <a:prstGeom prst="rect">
            <a:avLst/>
          </a:prstGeom>
          <a:noFill/>
          <a:extLst>
            <a:ext uri="{909E8E84-426E-40DD-AFC4-6F175D3DCCD1}">
              <a14:hiddenFill xmlns:a14="http://schemas.microsoft.com/office/drawing/2010/main">
                <a:solidFill>
                  <a:srgbClr val="FFFFFF"/>
                </a:solidFill>
              </a14:hiddenFill>
            </a:ext>
          </a:extLst>
        </p:spPr>
      </p:pic>
      <p:sp>
        <p:nvSpPr>
          <p:cNvPr id="36" name="TextBox 35" descr="Acknowledgements: thank you to (Office Name(s)) for contributing to this research and to the OURS Office for printing this poster.">
            <a:extLst>
              <a:ext uri="{FF2B5EF4-FFF2-40B4-BE49-F238E27FC236}">
                <a16:creationId xmlns:a16="http://schemas.microsoft.com/office/drawing/2014/main" id="{A6D85511-99E9-0E27-D7D6-3888174F6995}"/>
              </a:ext>
            </a:extLst>
          </p:cNvPr>
          <p:cNvSpPr txBox="1"/>
          <p:nvPr/>
        </p:nvSpPr>
        <p:spPr>
          <a:xfrm>
            <a:off x="5556736" y="39380165"/>
            <a:ext cx="21828371" cy="1569660"/>
          </a:xfrm>
          <a:prstGeom prst="rect">
            <a:avLst/>
          </a:prstGeom>
          <a:noFill/>
        </p:spPr>
        <p:txBody>
          <a:bodyPr wrap="square">
            <a:spAutoFit/>
          </a:bodyPr>
          <a:lstStyle/>
          <a:p>
            <a:r>
              <a:rPr lang="en-US" sz="4800" b="1" dirty="0">
                <a:latin typeface="Arial" panose="020B0604020202020204" pitchFamily="34" charset="0"/>
                <a:cs typeface="Arial" panose="020B0604020202020204" pitchFamily="34" charset="0"/>
              </a:rPr>
              <a:t>Acknowledgements</a:t>
            </a:r>
            <a:r>
              <a:rPr lang="en-US" sz="4800" dirty="0">
                <a:latin typeface="Arial" panose="020B0604020202020204" pitchFamily="34" charset="0"/>
                <a:cs typeface="Arial" panose="020B0604020202020204" pitchFamily="34" charset="0"/>
              </a:rPr>
              <a:t>: thank you to (Office Name(s)) for contributing to this research and to the OURS Office for printing this poster.</a:t>
            </a:r>
          </a:p>
        </p:txBody>
      </p:sp>
      <p:sp>
        <p:nvSpPr>
          <p:cNvPr id="47" name="TextBox 46" descr="Insert QR Code">
            <a:extLst>
              <a:ext uri="{FF2B5EF4-FFF2-40B4-BE49-F238E27FC236}">
                <a16:creationId xmlns:a16="http://schemas.microsoft.com/office/drawing/2014/main" id="{7FA8C372-6FB8-F7BE-63E8-73CBBD7C588E}"/>
              </a:ext>
            </a:extLst>
          </p:cNvPr>
          <p:cNvSpPr txBox="1"/>
          <p:nvPr/>
        </p:nvSpPr>
        <p:spPr>
          <a:xfrm>
            <a:off x="28678449" y="40038746"/>
            <a:ext cx="2427266" cy="1569660"/>
          </a:xfrm>
          <a:prstGeom prst="rect">
            <a:avLst/>
          </a:prstGeom>
          <a:noFill/>
        </p:spPr>
        <p:txBody>
          <a:bodyPr wrap="square">
            <a:spAutoFit/>
          </a:bodyPr>
          <a:lstStyle/>
          <a:p>
            <a:pPr algn="ctr"/>
            <a:r>
              <a:rPr lang="en-US" sz="4800" dirty="0">
                <a:solidFill>
                  <a:schemeClr val="bg1"/>
                </a:solidFill>
                <a:latin typeface="Arial" panose="020B0604020202020204" pitchFamily="34" charset="0"/>
                <a:cs typeface="Arial" panose="020B0604020202020204" pitchFamily="34" charset="0"/>
              </a:rPr>
              <a:t>QR Code</a:t>
            </a:r>
          </a:p>
        </p:txBody>
      </p:sp>
    </p:spTree>
    <p:extLst>
      <p:ext uri="{BB962C8B-B14F-4D97-AF65-F5344CB8AC3E}">
        <p14:creationId xmlns:p14="http://schemas.microsoft.com/office/powerpoint/2010/main" val="35756943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8C2696-EE22-4102-18EB-5AE7AF2C466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59BE6A6-C726-DAAB-3764-01BBB2405C20}"/>
              </a:ext>
              <a:ext uri="{C183D7F6-B498-43B3-948B-1728B52AA6E4}">
                <adec:decorative xmlns:adec="http://schemas.microsoft.com/office/drawing/2017/decorative" val="1"/>
              </a:ext>
            </a:extLst>
          </p:cNvPr>
          <p:cNvSpPr/>
          <p:nvPr/>
        </p:nvSpPr>
        <p:spPr>
          <a:xfrm>
            <a:off x="1090247" y="1090246"/>
            <a:ext cx="30737908" cy="41710708"/>
          </a:xfrm>
          <a:prstGeom prst="rect">
            <a:avLst/>
          </a:prstGeom>
          <a:solidFill>
            <a:srgbClr val="406E9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004769C5-9AFF-DD4D-09D2-AD4BB7EA4176}"/>
              </a:ext>
              <a:ext uri="{C183D7F6-B498-43B3-948B-1728B52AA6E4}">
                <adec:decorative xmlns:adec="http://schemas.microsoft.com/office/drawing/2017/decorative" val="1"/>
              </a:ext>
            </a:extLst>
          </p:cNvPr>
          <p:cNvSpPr/>
          <p:nvPr/>
        </p:nvSpPr>
        <p:spPr>
          <a:xfrm>
            <a:off x="2286000" y="15351370"/>
            <a:ext cx="28346400" cy="10709031"/>
          </a:xfrm>
          <a:prstGeom prst="rect">
            <a:avLst/>
          </a:prstGeom>
          <a:solidFill>
            <a:srgbClr val="D1A051"/>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CAEF9075-A2BA-205E-1050-3FD5C20280AE}"/>
              </a:ext>
              <a:ext uri="{C183D7F6-B498-43B3-948B-1728B52AA6E4}">
                <adec:decorative xmlns:adec="http://schemas.microsoft.com/office/drawing/2017/decorative" val="1"/>
              </a:ext>
            </a:extLst>
          </p:cNvPr>
          <p:cNvSpPr/>
          <p:nvPr/>
        </p:nvSpPr>
        <p:spPr>
          <a:xfrm>
            <a:off x="2286000" y="27133061"/>
            <a:ext cx="28346400" cy="10709031"/>
          </a:xfrm>
          <a:prstGeom prst="rect">
            <a:avLst/>
          </a:prstGeom>
          <a:solidFill>
            <a:srgbClr val="D1A05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7EC8657-C160-F207-11AE-71C4EAABF559}"/>
              </a:ext>
              <a:ext uri="{C183D7F6-B498-43B3-948B-1728B52AA6E4}">
                <adec:decorative xmlns:adec="http://schemas.microsoft.com/office/drawing/2017/decorative" val="1"/>
              </a:ext>
            </a:extLst>
          </p:cNvPr>
          <p:cNvSpPr/>
          <p:nvPr/>
        </p:nvSpPr>
        <p:spPr>
          <a:xfrm>
            <a:off x="1090246" y="38914753"/>
            <a:ext cx="30737908" cy="3886201"/>
          </a:xfrm>
          <a:prstGeom prst="rect">
            <a:avLst/>
          </a:prstGeom>
          <a:solidFill>
            <a:srgbClr val="E0C08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EC67FB2-5BA1-E4D3-30DF-FC41475AFEA7}"/>
              </a:ext>
              <a:ext uri="{C183D7F6-B498-43B3-948B-1728B52AA6E4}">
                <adec:decorative xmlns:adec="http://schemas.microsoft.com/office/drawing/2017/decorative" val="1"/>
              </a:ext>
            </a:extLst>
          </p:cNvPr>
          <p:cNvSpPr/>
          <p:nvPr/>
        </p:nvSpPr>
        <p:spPr>
          <a:xfrm>
            <a:off x="8877300" y="14765216"/>
            <a:ext cx="15163800" cy="2092569"/>
          </a:xfrm>
          <a:prstGeom prst="rect">
            <a:avLst/>
          </a:prstGeom>
          <a:solidFill>
            <a:srgbClr val="C28117"/>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3D7273"/>
              </a:solidFill>
            </a:endParaRPr>
          </a:p>
        </p:txBody>
      </p:sp>
      <p:sp>
        <p:nvSpPr>
          <p:cNvPr id="10" name="Rectangle 9">
            <a:extLst>
              <a:ext uri="{FF2B5EF4-FFF2-40B4-BE49-F238E27FC236}">
                <a16:creationId xmlns:a16="http://schemas.microsoft.com/office/drawing/2014/main" id="{F5F7C9B5-E979-E05A-9D10-E71F8542A6FE}"/>
              </a:ext>
              <a:ext uri="{C183D7F6-B498-43B3-948B-1728B52AA6E4}">
                <adec:decorative xmlns:adec="http://schemas.microsoft.com/office/drawing/2017/decorative" val="1"/>
              </a:ext>
            </a:extLst>
          </p:cNvPr>
          <p:cNvSpPr/>
          <p:nvPr/>
        </p:nvSpPr>
        <p:spPr>
          <a:xfrm>
            <a:off x="8877300" y="26570354"/>
            <a:ext cx="15163800" cy="2092569"/>
          </a:xfrm>
          <a:prstGeom prst="rect">
            <a:avLst/>
          </a:prstGeom>
          <a:solidFill>
            <a:srgbClr val="C28117"/>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3D7273"/>
              </a:solidFill>
            </a:endParaRPr>
          </a:p>
        </p:txBody>
      </p:sp>
      <p:sp>
        <p:nvSpPr>
          <p:cNvPr id="11" name="Rectangle 10">
            <a:extLst>
              <a:ext uri="{FF2B5EF4-FFF2-40B4-BE49-F238E27FC236}">
                <a16:creationId xmlns:a16="http://schemas.microsoft.com/office/drawing/2014/main" id="{167D9E4D-FA9F-CDFE-5B7D-C36A7D239BD0}"/>
              </a:ext>
              <a:ext uri="{C183D7F6-B498-43B3-948B-1728B52AA6E4}">
                <adec:decorative xmlns:adec="http://schemas.microsoft.com/office/drawing/2017/decorative" val="1"/>
              </a:ext>
            </a:extLst>
          </p:cNvPr>
          <p:cNvSpPr/>
          <p:nvPr/>
        </p:nvSpPr>
        <p:spPr>
          <a:xfrm>
            <a:off x="27922380" y="38945233"/>
            <a:ext cx="3875293" cy="3886201"/>
          </a:xfrm>
          <a:prstGeom prst="rect">
            <a:avLst/>
          </a:prstGeom>
          <a:solidFill>
            <a:srgbClr val="C28117"/>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61551E6-250A-B5F3-C83C-3A4EE0AD937E}"/>
              </a:ext>
              <a:ext uri="{C183D7F6-B498-43B3-948B-1728B52AA6E4}">
                <adec:decorative xmlns:adec="http://schemas.microsoft.com/office/drawing/2017/decorative" val="1"/>
              </a:ext>
            </a:extLst>
          </p:cNvPr>
          <p:cNvSpPr/>
          <p:nvPr/>
        </p:nvSpPr>
        <p:spPr>
          <a:xfrm>
            <a:off x="19389968" y="17344291"/>
            <a:ext cx="10714893" cy="8183882"/>
          </a:xfrm>
          <a:prstGeom prst="rect">
            <a:avLst/>
          </a:prstGeom>
          <a:solidFill>
            <a:srgbClr val="E6EC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6F07B3C2-CB67-8715-3017-B152E724D003}"/>
              </a:ext>
              <a:ext uri="{C183D7F6-B498-43B3-948B-1728B52AA6E4}">
                <adec:decorative xmlns:adec="http://schemas.microsoft.com/office/drawing/2017/decorative" val="1"/>
              </a:ext>
            </a:extLst>
          </p:cNvPr>
          <p:cNvSpPr/>
          <p:nvPr/>
        </p:nvSpPr>
        <p:spPr>
          <a:xfrm>
            <a:off x="2813541" y="17344291"/>
            <a:ext cx="16072340" cy="8183882"/>
          </a:xfrm>
          <a:prstGeom prst="rect">
            <a:avLst/>
          </a:prstGeom>
          <a:solidFill>
            <a:srgbClr val="E6EC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BB94FFBE-982C-7BE4-7468-364B710219B5}"/>
              </a:ext>
              <a:ext uri="{C183D7F6-B498-43B3-948B-1728B52AA6E4}">
                <adec:decorative xmlns:adec="http://schemas.microsoft.com/office/drawing/2017/decorative" val="1"/>
              </a:ext>
            </a:extLst>
          </p:cNvPr>
          <p:cNvSpPr/>
          <p:nvPr/>
        </p:nvSpPr>
        <p:spPr>
          <a:xfrm>
            <a:off x="2813540" y="29172877"/>
            <a:ext cx="27291321" cy="8183882"/>
          </a:xfrm>
          <a:prstGeom prst="rect">
            <a:avLst/>
          </a:prstGeom>
          <a:solidFill>
            <a:srgbClr val="E6EC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41191500-5BDE-ED34-7BCA-61B14A634B88}"/>
              </a:ext>
              <a:ext uri="{C183D7F6-B498-43B3-948B-1728B52AA6E4}">
                <adec:decorative xmlns:adec="http://schemas.microsoft.com/office/drawing/2017/decorative" val="1"/>
              </a:ext>
            </a:extLst>
          </p:cNvPr>
          <p:cNvSpPr/>
          <p:nvPr/>
        </p:nvSpPr>
        <p:spPr>
          <a:xfrm>
            <a:off x="19823303" y="17738394"/>
            <a:ext cx="9848222" cy="7395676"/>
          </a:xfrm>
          <a:prstGeom prst="rect">
            <a:avLst/>
          </a:prstGeom>
          <a:solidFill>
            <a:srgbClr val="406E94">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AB8D4E7C-D05B-9E42-9621-6793B1EEDAC7}"/>
              </a:ext>
              <a:ext uri="{C183D7F6-B498-43B3-948B-1728B52AA6E4}">
                <adec:decorative xmlns:adec="http://schemas.microsoft.com/office/drawing/2017/decorative" val="1"/>
              </a:ext>
            </a:extLst>
          </p:cNvPr>
          <p:cNvSpPr/>
          <p:nvPr/>
        </p:nvSpPr>
        <p:spPr>
          <a:xfrm>
            <a:off x="1097281" y="38926197"/>
            <a:ext cx="3875293" cy="3886201"/>
          </a:xfrm>
          <a:prstGeom prst="rect">
            <a:avLst/>
          </a:prstGeom>
          <a:solidFill>
            <a:srgbClr val="C28117"/>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668959DF-B64E-E8E1-7427-0960EC0D8A66}"/>
              </a:ext>
              <a:ext uri="{C183D7F6-B498-43B3-948B-1728B52AA6E4}">
                <adec:decorative xmlns:adec="http://schemas.microsoft.com/office/drawing/2017/decorative" val="1"/>
              </a:ext>
            </a:extLst>
          </p:cNvPr>
          <p:cNvSpPr/>
          <p:nvPr/>
        </p:nvSpPr>
        <p:spPr>
          <a:xfrm>
            <a:off x="1090246" y="1090246"/>
            <a:ext cx="30737908" cy="12865581"/>
          </a:xfrm>
          <a:prstGeom prst="rect">
            <a:avLst/>
          </a:prstGeom>
          <a:solidFill>
            <a:srgbClr val="C28117"/>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9" name="Picture 48">
            <a:extLst>
              <a:ext uri="{FF2B5EF4-FFF2-40B4-BE49-F238E27FC236}">
                <a16:creationId xmlns:a16="http://schemas.microsoft.com/office/drawing/2014/main" id="{F0ABA3F5-223C-2BEC-1004-4680B7492871}"/>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7719" r="7719"/>
          <a:stretch/>
        </p:blipFill>
        <p:spPr>
          <a:xfrm>
            <a:off x="1927271" y="1939610"/>
            <a:ext cx="29039233" cy="11126380"/>
          </a:xfrm>
          <a:prstGeom prst="rect">
            <a:avLst/>
          </a:prstGeom>
        </p:spPr>
      </p:pic>
      <p:sp>
        <p:nvSpPr>
          <p:cNvPr id="45" name="Rectangle 44">
            <a:extLst>
              <a:ext uri="{FF2B5EF4-FFF2-40B4-BE49-F238E27FC236}">
                <a16:creationId xmlns:a16="http://schemas.microsoft.com/office/drawing/2014/main" id="{AA5B570D-EC8E-7062-3C86-8841BA89C919}"/>
              </a:ext>
              <a:ext uri="{C183D7F6-B498-43B3-948B-1728B52AA6E4}">
                <adec:decorative xmlns:adec="http://schemas.microsoft.com/office/drawing/2017/decorative" val="1"/>
              </a:ext>
            </a:extLst>
          </p:cNvPr>
          <p:cNvSpPr/>
          <p:nvPr/>
        </p:nvSpPr>
        <p:spPr>
          <a:xfrm>
            <a:off x="1927271" y="1939610"/>
            <a:ext cx="29039235" cy="11126380"/>
          </a:xfrm>
          <a:prstGeom prst="rect">
            <a:avLst/>
          </a:prstGeom>
          <a:solidFill>
            <a:srgbClr val="406E94">
              <a:alpha val="50196"/>
            </a:srgbClr>
          </a:solidFill>
          <a:ln>
            <a:solidFill>
              <a:srgbClr val="775A7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2" descr="Yellow and blue poster design template with horizontal boxes">
            <a:extLst>
              <a:ext uri="{FF2B5EF4-FFF2-40B4-BE49-F238E27FC236}">
                <a16:creationId xmlns:a16="http://schemas.microsoft.com/office/drawing/2014/main" id="{CE45D5C5-965E-7F33-AB95-8B5B685F336B}"/>
              </a:ext>
            </a:extLst>
          </p:cNvPr>
          <p:cNvSpPr>
            <a:spLocks noGrp="1"/>
          </p:cNvSpPr>
          <p:nvPr>
            <p:ph type="ctrTitle"/>
          </p:nvPr>
        </p:nvSpPr>
        <p:spPr>
          <a:xfrm>
            <a:off x="2468880" y="-9222125"/>
            <a:ext cx="27980640" cy="7640320"/>
          </a:xfrm>
        </p:spPr>
        <p:txBody>
          <a:bodyPr>
            <a:normAutofit fontScale="90000"/>
          </a:bodyPr>
          <a:lstStyle/>
          <a:p>
            <a:r>
              <a:rPr lang="en-US" dirty="0">
                <a:latin typeface="Arial" panose="020B0604020202020204" pitchFamily="34" charset="0"/>
                <a:cs typeface="Arial" panose="020B0604020202020204" pitchFamily="34" charset="0"/>
              </a:rPr>
              <a:t>Yellow and blue vertical poster design template with horizontal boxes</a:t>
            </a:r>
          </a:p>
        </p:txBody>
      </p:sp>
      <p:grpSp>
        <p:nvGrpSpPr>
          <p:cNvPr id="19" name="Group 18" descr="Poster templates are meant to be customized and made your own.">
            <a:extLst>
              <a:ext uri="{FF2B5EF4-FFF2-40B4-BE49-F238E27FC236}">
                <a16:creationId xmlns:a16="http://schemas.microsoft.com/office/drawing/2014/main" id="{AB9AF2AB-190D-ABAA-DC15-9DDA84ECCFD6}"/>
              </a:ext>
            </a:extLst>
          </p:cNvPr>
          <p:cNvGrpSpPr>
            <a:grpSpLocks noChangeAspect="1"/>
          </p:cNvGrpSpPr>
          <p:nvPr/>
        </p:nvGrpSpPr>
        <p:grpSpPr>
          <a:xfrm>
            <a:off x="-21540820" y="6026859"/>
            <a:ext cx="19790064" cy="18288000"/>
            <a:chOff x="-31684546" y="8347803"/>
            <a:chExt cx="26746198" cy="24716164"/>
          </a:xfrm>
        </p:grpSpPr>
        <p:sp>
          <p:nvSpPr>
            <p:cNvPr id="20" name="Star: 7 Points 19">
              <a:extLst>
                <a:ext uri="{FF2B5EF4-FFF2-40B4-BE49-F238E27FC236}">
                  <a16:creationId xmlns:a16="http://schemas.microsoft.com/office/drawing/2014/main" id="{2E2E4CF0-E6A3-783F-8010-C6894B9163CC}"/>
                </a:ext>
              </a:extLst>
            </p:cNvPr>
            <p:cNvSpPr/>
            <p:nvPr/>
          </p:nvSpPr>
          <p:spPr>
            <a:xfrm>
              <a:off x="-31684546" y="8347803"/>
              <a:ext cx="26746198" cy="24716164"/>
            </a:xfrm>
            <a:prstGeom prst="star7">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A31F0929-6828-E711-5974-B6B5A2A07820}"/>
                </a:ext>
              </a:extLst>
            </p:cNvPr>
            <p:cNvSpPr/>
            <p:nvPr/>
          </p:nvSpPr>
          <p:spPr>
            <a:xfrm>
              <a:off x="-27643013" y="14611695"/>
              <a:ext cx="18803815" cy="1339232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D6E496B1-4FED-9EE0-2F0A-2AF06743DAE6}"/>
                </a:ext>
              </a:extLst>
            </p:cNvPr>
            <p:cNvSpPr txBox="1"/>
            <p:nvPr/>
          </p:nvSpPr>
          <p:spPr>
            <a:xfrm>
              <a:off x="-27713355" y="16253956"/>
              <a:ext cx="18803815" cy="10107800"/>
            </a:xfrm>
            <a:prstGeom prst="rect">
              <a:avLst/>
            </a:prstGeom>
            <a:noFill/>
          </p:spPr>
          <p:txBody>
            <a:bodyPr wrap="square" rtlCol="0">
              <a:spAutoFit/>
            </a:bodyPr>
            <a:lstStyle/>
            <a:p>
              <a:pPr algn="ctr"/>
              <a:r>
                <a:rPr lang="en-US" sz="12000" dirty="0">
                  <a:latin typeface="Arial" panose="020B0604020202020204" pitchFamily="34" charset="0"/>
                  <a:ea typeface="ADLaM Display" panose="02010000000000000000" pitchFamily="2" charset="0"/>
                  <a:cs typeface="Arial" panose="020B0604020202020204" pitchFamily="34" charset="0"/>
                </a:rPr>
                <a:t>Poster templates are meant to be customized and made your own.</a:t>
              </a:r>
            </a:p>
          </p:txBody>
        </p:sp>
      </p:grpSp>
      <p:sp>
        <p:nvSpPr>
          <p:cNvPr id="44" name="TextBox 43" descr="Insert main poster title and presenter(s) names.">
            <a:extLst>
              <a:ext uri="{FF2B5EF4-FFF2-40B4-BE49-F238E27FC236}">
                <a16:creationId xmlns:a16="http://schemas.microsoft.com/office/drawing/2014/main" id="{5E10D7AE-17D8-9197-CD51-465CFA52C4B9}"/>
              </a:ext>
            </a:extLst>
          </p:cNvPr>
          <p:cNvSpPr txBox="1"/>
          <p:nvPr/>
        </p:nvSpPr>
        <p:spPr>
          <a:xfrm>
            <a:off x="1951892" y="5430781"/>
            <a:ext cx="29014614" cy="7017306"/>
          </a:xfrm>
          <a:prstGeom prst="rect">
            <a:avLst/>
          </a:prstGeom>
          <a:noFill/>
        </p:spPr>
        <p:txBody>
          <a:bodyPr wrap="square" rtlCol="0">
            <a:spAutoFit/>
          </a:bodyPr>
          <a:lstStyle/>
          <a:p>
            <a:pPr algn="ctr"/>
            <a:r>
              <a:rPr lang="en-US" sz="17500" b="1" dirty="0">
                <a:solidFill>
                  <a:schemeClr val="bg1"/>
                </a:solidFill>
                <a:latin typeface="Verdana" panose="020B0604030504040204" pitchFamily="34" charset="0"/>
                <a:ea typeface="Verdana" panose="020B0604030504040204" pitchFamily="34" charset="0"/>
                <a:cs typeface="ADLaM Display" panose="02010000000000000000" pitchFamily="2" charset="0"/>
              </a:rPr>
              <a:t>Main Poster Title</a:t>
            </a:r>
          </a:p>
          <a:p>
            <a:pPr algn="ctr"/>
            <a:r>
              <a:rPr lang="en-US" sz="10000" b="1" dirty="0">
                <a:solidFill>
                  <a:schemeClr val="bg1"/>
                </a:solidFill>
                <a:latin typeface="Verdana" panose="020B0604030504040204" pitchFamily="34" charset="0"/>
                <a:ea typeface="Verdana" panose="020B0604030504040204" pitchFamily="34" charset="0"/>
                <a:cs typeface="ADLaM Display" panose="02010000000000000000" pitchFamily="2" charset="0"/>
              </a:rPr>
              <a:t>Extended Title (Optional)</a:t>
            </a:r>
          </a:p>
          <a:p>
            <a:pPr algn="ctr"/>
            <a:endParaRPr lang="en-US" sz="10000" b="1" dirty="0">
              <a:solidFill>
                <a:schemeClr val="bg1"/>
              </a:solidFill>
              <a:latin typeface="Verdana" panose="020B0604030504040204" pitchFamily="34" charset="0"/>
              <a:ea typeface="Verdana" panose="020B0604030504040204" pitchFamily="34" charset="0"/>
              <a:cs typeface="ADLaM Display" panose="02010000000000000000" pitchFamily="2" charset="0"/>
            </a:endParaRPr>
          </a:p>
          <a:p>
            <a:pPr algn="ctr"/>
            <a:r>
              <a:rPr lang="en-US" sz="7500" b="1" dirty="0">
                <a:solidFill>
                  <a:schemeClr val="bg1"/>
                </a:solidFill>
                <a:latin typeface="Verdana" panose="020B0604030504040204" pitchFamily="34" charset="0"/>
                <a:ea typeface="Verdana" panose="020B0604030504040204" pitchFamily="34" charset="0"/>
                <a:cs typeface="ADLaM Display" panose="02010000000000000000" pitchFamily="2" charset="0"/>
              </a:rPr>
              <a:t>Presenter Names</a:t>
            </a:r>
          </a:p>
        </p:txBody>
      </p:sp>
      <p:sp>
        <p:nvSpPr>
          <p:cNvPr id="26" name="TextBox 25" descr="Subheading 1">
            <a:extLst>
              <a:ext uri="{FF2B5EF4-FFF2-40B4-BE49-F238E27FC236}">
                <a16:creationId xmlns:a16="http://schemas.microsoft.com/office/drawing/2014/main" id="{BC7B9317-8DB9-AF77-E685-17A15EBB7446}"/>
              </a:ext>
            </a:extLst>
          </p:cNvPr>
          <p:cNvSpPr txBox="1"/>
          <p:nvPr/>
        </p:nvSpPr>
        <p:spPr>
          <a:xfrm>
            <a:off x="8229599" y="14974562"/>
            <a:ext cx="1645920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14" name="TextBox 13" descr="Section title: Body text&#10;Body text is best kept in sans-serif fonts to improve universal readability&#10;Keep body text left aligned to distinguish it from titles&#10;&#10;For a brief overview of how to use PowerPoint to design your research poster, click here&#10;&#10;For a more in-depth overview of how to use PowerPoint to design your research poster, click here">
            <a:extLst>
              <a:ext uri="{FF2B5EF4-FFF2-40B4-BE49-F238E27FC236}">
                <a16:creationId xmlns:a16="http://schemas.microsoft.com/office/drawing/2014/main" id="{8AE205A0-6973-F9E9-8DE8-C1EFADCA6A3F}"/>
              </a:ext>
            </a:extLst>
          </p:cNvPr>
          <p:cNvSpPr txBox="1"/>
          <p:nvPr/>
        </p:nvSpPr>
        <p:spPr>
          <a:xfrm>
            <a:off x="3102014" y="17655100"/>
            <a:ext cx="15495394" cy="7478970"/>
          </a:xfrm>
          <a:prstGeom prst="rect">
            <a:avLst/>
          </a:prstGeom>
          <a:noFill/>
        </p:spPr>
        <p:txBody>
          <a:bodyPr wrap="square" rtlCol="0">
            <a:spAutoFit/>
          </a:bodyPr>
          <a:lstStyle/>
          <a:p>
            <a:r>
              <a:rPr lang="en-US" sz="4800" b="1" dirty="0">
                <a:latin typeface="Arial" panose="020B0604020202020204" pitchFamily="34" charset="0"/>
                <a:cs typeface="Arial" panose="020B0604020202020204" pitchFamily="34" charset="0"/>
              </a:rPr>
              <a:t>Body text</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Body text is best kept in sans-serif fonts to improve universal readability</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Keep body text left aligned to distinguish it from titles</a:t>
            </a:r>
          </a:p>
          <a:p>
            <a:pPr marL="685783" indent="-685783">
              <a:buFont typeface="Arial" panose="020B0604020202020204" pitchFamily="34" charset="0"/>
              <a:buChar char="•"/>
            </a:pP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For a brief overview of how to use PowerPoint to design your research poster, click </a:t>
            </a:r>
            <a:r>
              <a:rPr lang="en-US" sz="4800" dirty="0">
                <a:latin typeface="Arial" panose="020B0604020202020204" pitchFamily="34" charset="0"/>
                <a:cs typeface="Arial" panose="020B0604020202020204" pitchFamily="34" charset="0"/>
                <a:hlinkClick r:id="rId4"/>
              </a:rPr>
              <a:t>here</a:t>
            </a: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For a more in-depth overview of how to use PowerPoint to design your research poster, click </a:t>
            </a:r>
            <a:r>
              <a:rPr lang="en-US" sz="4800" dirty="0">
                <a:latin typeface="Arial" panose="020B0604020202020204" pitchFamily="34" charset="0"/>
                <a:cs typeface="Arial" panose="020B0604020202020204" pitchFamily="34" charset="0"/>
                <a:hlinkClick r:id="rId5"/>
              </a:rPr>
              <a:t>here</a:t>
            </a:r>
            <a:endParaRPr lang="en-US" sz="4800" dirty="0">
              <a:latin typeface="Arial" panose="020B0604020202020204" pitchFamily="34" charset="0"/>
              <a:cs typeface="Arial" panose="020B0604020202020204" pitchFamily="34" charset="0"/>
            </a:endParaRPr>
          </a:p>
        </p:txBody>
      </p:sp>
      <p:sp>
        <p:nvSpPr>
          <p:cNvPr id="2" name="TextBox 1" descr="Insert graphics and zoom in to 100% to ensure image files are not blurry">
            <a:extLst>
              <a:ext uri="{FF2B5EF4-FFF2-40B4-BE49-F238E27FC236}">
                <a16:creationId xmlns:a16="http://schemas.microsoft.com/office/drawing/2014/main" id="{0DE45FE5-2E13-A627-6484-FCB3E2202E81}"/>
              </a:ext>
            </a:extLst>
          </p:cNvPr>
          <p:cNvSpPr txBox="1"/>
          <p:nvPr/>
        </p:nvSpPr>
        <p:spPr>
          <a:xfrm>
            <a:off x="20316486" y="18578429"/>
            <a:ext cx="8744626" cy="5632311"/>
          </a:xfrm>
          <a:prstGeom prst="rect">
            <a:avLst/>
          </a:prstGeom>
          <a:noFill/>
        </p:spPr>
        <p:txBody>
          <a:bodyPr wrap="square" rtlCol="0">
            <a:spAutoFit/>
          </a:bodyPr>
          <a:lstStyle/>
          <a:p>
            <a:pPr algn="ctr"/>
            <a:r>
              <a:rPr lang="en-US" sz="4000" dirty="0">
                <a:latin typeface="Arial" panose="020B0604020202020204" pitchFamily="34" charset="0"/>
                <a:cs typeface="Arial" panose="020B0604020202020204" pitchFamily="34" charset="0"/>
              </a:rPr>
              <a:t>Insert graphics and zoom in to 100% to ensure image files are not blurry</a:t>
            </a:r>
          </a:p>
          <a:p>
            <a:pPr algn="ctr"/>
            <a:endParaRPr lang="en-US" altLang="en-US" sz="4000" dirty="0">
              <a:latin typeface="Arial" panose="020B0604020202020204" pitchFamily="34" charset="0"/>
            </a:endParaRPr>
          </a:p>
          <a:p>
            <a:pPr algn="ctr"/>
            <a:r>
              <a:rPr lang="en-US" altLang="en-US" sz="4000" dirty="0">
                <a:latin typeface="Arial" panose="020B0604020202020204" pitchFamily="34" charset="0"/>
              </a:rPr>
              <a:t>Write Alt Text for all images. Right click on the image and choose View or Edit Alt Text from the menu. If the image is purely decorative and has no function, check the “Mark as decorative.</a:t>
            </a:r>
            <a:endParaRPr lang="en-US" sz="4000" dirty="0">
              <a:latin typeface="Arial" panose="020B0604020202020204" pitchFamily="34" charset="0"/>
              <a:cs typeface="Arial" panose="020B0604020202020204" pitchFamily="34" charset="0"/>
            </a:endParaRPr>
          </a:p>
        </p:txBody>
      </p:sp>
      <p:sp>
        <p:nvSpPr>
          <p:cNvPr id="27" name="TextBox 26" descr="Subheading 2">
            <a:extLst>
              <a:ext uri="{FF2B5EF4-FFF2-40B4-BE49-F238E27FC236}">
                <a16:creationId xmlns:a16="http://schemas.microsoft.com/office/drawing/2014/main" id="{C3FD54C6-5294-0148-8089-4A00F82392D4}"/>
              </a:ext>
            </a:extLst>
          </p:cNvPr>
          <p:cNvSpPr txBox="1"/>
          <p:nvPr/>
        </p:nvSpPr>
        <p:spPr>
          <a:xfrm>
            <a:off x="8229599" y="26797226"/>
            <a:ext cx="1645920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32" name="TextBox 31" descr="Section title: Body text&#10;List information in bulleted format for the most clarity and conciseness&#10;The goal of a poster should be to capture a bite-sized story of your research">
            <a:extLst>
              <a:ext uri="{FF2B5EF4-FFF2-40B4-BE49-F238E27FC236}">
                <a16:creationId xmlns:a16="http://schemas.microsoft.com/office/drawing/2014/main" id="{8516AE57-D899-8A0F-81C2-015D8C20A92F}"/>
              </a:ext>
            </a:extLst>
          </p:cNvPr>
          <p:cNvSpPr txBox="1"/>
          <p:nvPr/>
        </p:nvSpPr>
        <p:spPr>
          <a:xfrm>
            <a:off x="3341076" y="29571461"/>
            <a:ext cx="26294862" cy="2308324"/>
          </a:xfrm>
          <a:prstGeom prst="rect">
            <a:avLst/>
          </a:prstGeom>
          <a:noFill/>
        </p:spPr>
        <p:txBody>
          <a:bodyPr wrap="square">
            <a:spAutoFit/>
          </a:bodyPr>
          <a:lstStyle/>
          <a:p>
            <a:r>
              <a:rPr lang="en-US" sz="4800" b="1" dirty="0">
                <a:latin typeface="Arial" panose="020B0604020202020204" pitchFamily="34" charset="0"/>
                <a:cs typeface="Arial" panose="020B0604020202020204" pitchFamily="34" charset="0"/>
              </a:rPr>
              <a:t>Body text</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List information in bulleted format for the most clarity and conciseness</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The goal of a poster should be to capture a bite-sized story of your research</a:t>
            </a:r>
          </a:p>
        </p:txBody>
      </p:sp>
      <p:pic>
        <p:nvPicPr>
          <p:cNvPr id="18" name="Picture 4" descr="Radford University Logo">
            <a:extLst>
              <a:ext uri="{FF2B5EF4-FFF2-40B4-BE49-F238E27FC236}">
                <a16:creationId xmlns:a16="http://schemas.microsoft.com/office/drawing/2014/main" id="{A977E037-50E1-A5F8-DE4B-DBD0C933780E}"/>
              </a:ext>
              <a:ext uri="{C183D7F6-B498-43B3-948B-1728B52AA6E4}">
                <adec:decorative xmlns:adec="http://schemas.microsoft.com/office/drawing/2017/decorative" val="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29064" y="39954897"/>
            <a:ext cx="2211725" cy="1828800"/>
          </a:xfrm>
          <a:prstGeom prst="rect">
            <a:avLst/>
          </a:prstGeom>
          <a:noFill/>
          <a:extLst>
            <a:ext uri="{909E8E84-426E-40DD-AFC4-6F175D3DCCD1}">
              <a14:hiddenFill xmlns:a14="http://schemas.microsoft.com/office/drawing/2010/main">
                <a:solidFill>
                  <a:srgbClr val="FFFFFF"/>
                </a:solidFill>
              </a14:hiddenFill>
            </a:ext>
          </a:extLst>
        </p:spPr>
      </p:pic>
      <p:sp>
        <p:nvSpPr>
          <p:cNvPr id="36" name="TextBox 35" descr="Acknowledgements: thank you to (Office Name(s)) for contributing to this research and to the OURS Office for printing this poster.">
            <a:extLst>
              <a:ext uri="{FF2B5EF4-FFF2-40B4-BE49-F238E27FC236}">
                <a16:creationId xmlns:a16="http://schemas.microsoft.com/office/drawing/2014/main" id="{B752A47A-C4EA-4CAE-83B6-C7614E9A3610}"/>
              </a:ext>
            </a:extLst>
          </p:cNvPr>
          <p:cNvSpPr txBox="1"/>
          <p:nvPr/>
        </p:nvSpPr>
        <p:spPr>
          <a:xfrm>
            <a:off x="5556736" y="39380165"/>
            <a:ext cx="21828371" cy="1569660"/>
          </a:xfrm>
          <a:prstGeom prst="rect">
            <a:avLst/>
          </a:prstGeom>
          <a:noFill/>
        </p:spPr>
        <p:txBody>
          <a:bodyPr wrap="square">
            <a:spAutoFit/>
          </a:bodyPr>
          <a:lstStyle/>
          <a:p>
            <a:r>
              <a:rPr lang="en-US" sz="4800" b="1" dirty="0">
                <a:latin typeface="Arial" panose="020B0604020202020204" pitchFamily="34" charset="0"/>
                <a:cs typeface="Arial" panose="020B0604020202020204" pitchFamily="34" charset="0"/>
              </a:rPr>
              <a:t>Acknowledgements</a:t>
            </a:r>
            <a:r>
              <a:rPr lang="en-US" sz="4800" dirty="0">
                <a:latin typeface="Arial" panose="020B0604020202020204" pitchFamily="34" charset="0"/>
                <a:cs typeface="Arial" panose="020B0604020202020204" pitchFamily="34" charset="0"/>
              </a:rPr>
              <a:t>: thank you to (Office Name(s)) for contributing to this research and to the OURS Office for printing this poster.</a:t>
            </a:r>
          </a:p>
        </p:txBody>
      </p:sp>
      <p:sp>
        <p:nvSpPr>
          <p:cNvPr id="47" name="TextBox 46" descr="Insert QR Code">
            <a:extLst>
              <a:ext uri="{FF2B5EF4-FFF2-40B4-BE49-F238E27FC236}">
                <a16:creationId xmlns:a16="http://schemas.microsoft.com/office/drawing/2014/main" id="{624595BA-5260-73A2-B9CA-8D3FF4B1D2E0}"/>
              </a:ext>
            </a:extLst>
          </p:cNvPr>
          <p:cNvSpPr txBox="1"/>
          <p:nvPr/>
        </p:nvSpPr>
        <p:spPr>
          <a:xfrm>
            <a:off x="28678449" y="40038746"/>
            <a:ext cx="2427266" cy="1569660"/>
          </a:xfrm>
          <a:prstGeom prst="rect">
            <a:avLst/>
          </a:prstGeom>
          <a:noFill/>
        </p:spPr>
        <p:txBody>
          <a:bodyPr wrap="square">
            <a:spAutoFit/>
          </a:bodyPr>
          <a:lstStyle/>
          <a:p>
            <a:pPr algn="ctr"/>
            <a:r>
              <a:rPr lang="en-US" sz="4800" dirty="0">
                <a:solidFill>
                  <a:schemeClr val="bg1"/>
                </a:solidFill>
                <a:latin typeface="Arial" panose="020B0604020202020204" pitchFamily="34" charset="0"/>
                <a:cs typeface="Arial" panose="020B0604020202020204" pitchFamily="34" charset="0"/>
              </a:rPr>
              <a:t>QR Code</a:t>
            </a:r>
          </a:p>
        </p:txBody>
      </p:sp>
    </p:spTree>
    <p:extLst>
      <p:ext uri="{BB962C8B-B14F-4D97-AF65-F5344CB8AC3E}">
        <p14:creationId xmlns:p14="http://schemas.microsoft.com/office/powerpoint/2010/main" val="25142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F7CC8E-7B8C-117A-89B2-30B048C504F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9CEB0EC-A185-B881-3F15-81850D020FFC}"/>
              </a:ext>
              <a:ext uri="{C183D7F6-B498-43B3-948B-1728B52AA6E4}">
                <adec:decorative xmlns:adec="http://schemas.microsoft.com/office/drawing/2017/decorative" val="1"/>
              </a:ext>
            </a:extLst>
          </p:cNvPr>
          <p:cNvSpPr/>
          <p:nvPr/>
        </p:nvSpPr>
        <p:spPr>
          <a:xfrm>
            <a:off x="1090247" y="1090246"/>
            <a:ext cx="30737908" cy="41710708"/>
          </a:xfrm>
          <a:prstGeom prst="rect">
            <a:avLst/>
          </a:prstGeom>
          <a:solidFill>
            <a:srgbClr val="585C5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B1D2A9D4-E03D-BF1D-3204-EC3C2DA50CC5}"/>
              </a:ext>
              <a:ext uri="{C183D7F6-B498-43B3-948B-1728B52AA6E4}">
                <adec:decorative xmlns:adec="http://schemas.microsoft.com/office/drawing/2017/decorative" val="1"/>
              </a:ext>
            </a:extLst>
          </p:cNvPr>
          <p:cNvSpPr/>
          <p:nvPr/>
        </p:nvSpPr>
        <p:spPr>
          <a:xfrm>
            <a:off x="1090246" y="1090246"/>
            <a:ext cx="30737908" cy="12865581"/>
          </a:xfrm>
          <a:prstGeom prst="rect">
            <a:avLst/>
          </a:prstGeom>
          <a:solidFill>
            <a:srgbClr val="700005"/>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36160A8A-89F8-0465-4CA8-9AFD533E9EAA}"/>
              </a:ext>
              <a:ext uri="{C183D7F6-B498-43B3-948B-1728B52AA6E4}">
                <adec:decorative xmlns:adec="http://schemas.microsoft.com/office/drawing/2017/decorative" val="1"/>
              </a:ext>
            </a:extLst>
          </p:cNvPr>
          <p:cNvSpPr/>
          <p:nvPr/>
        </p:nvSpPr>
        <p:spPr>
          <a:xfrm>
            <a:off x="2286000" y="15351370"/>
            <a:ext cx="13587046" cy="22490723"/>
          </a:xfrm>
          <a:prstGeom prst="rect">
            <a:avLst/>
          </a:prstGeom>
          <a:solidFill>
            <a:srgbClr val="C2001C"/>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D3A6A2BE-562F-4C6A-7147-D7B096811BF1}"/>
              </a:ext>
              <a:ext uri="{C183D7F6-B498-43B3-948B-1728B52AA6E4}">
                <adec:decorative xmlns:adec="http://schemas.microsoft.com/office/drawing/2017/decorative" val="1"/>
              </a:ext>
            </a:extLst>
          </p:cNvPr>
          <p:cNvSpPr/>
          <p:nvPr/>
        </p:nvSpPr>
        <p:spPr>
          <a:xfrm>
            <a:off x="17068800" y="15351370"/>
            <a:ext cx="13563600" cy="22490723"/>
          </a:xfrm>
          <a:prstGeom prst="rect">
            <a:avLst/>
          </a:prstGeom>
          <a:solidFill>
            <a:srgbClr val="C2001C"/>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0472FAD7-D326-BCB5-837C-044411C7127B}"/>
              </a:ext>
              <a:ext uri="{C183D7F6-B498-43B3-948B-1728B52AA6E4}">
                <adec:decorative xmlns:adec="http://schemas.microsoft.com/office/drawing/2017/decorative" val="1"/>
              </a:ext>
            </a:extLst>
          </p:cNvPr>
          <p:cNvSpPr/>
          <p:nvPr/>
        </p:nvSpPr>
        <p:spPr>
          <a:xfrm>
            <a:off x="1090246" y="38914753"/>
            <a:ext cx="30737908" cy="3886201"/>
          </a:xfrm>
          <a:prstGeom prst="rect">
            <a:avLst/>
          </a:prstGeom>
          <a:solidFill>
            <a:srgbClr val="D1D3D4"/>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F94657AC-3C17-518D-71DB-93E927013880}"/>
              </a:ext>
              <a:ext uri="{C183D7F6-B498-43B3-948B-1728B52AA6E4}">
                <adec:decorative xmlns:adec="http://schemas.microsoft.com/office/drawing/2017/decorative" val="1"/>
              </a:ext>
            </a:extLst>
          </p:cNvPr>
          <p:cNvSpPr/>
          <p:nvPr/>
        </p:nvSpPr>
        <p:spPr>
          <a:xfrm>
            <a:off x="3223846" y="14771078"/>
            <a:ext cx="11711354" cy="2092569"/>
          </a:xfrm>
          <a:prstGeom prst="rect">
            <a:avLst/>
          </a:prstGeom>
          <a:solidFill>
            <a:srgbClr val="700005"/>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0F1AD41-5F05-8528-1D40-724CD8443105}"/>
              </a:ext>
              <a:ext uri="{C183D7F6-B498-43B3-948B-1728B52AA6E4}">
                <adec:decorative xmlns:adec="http://schemas.microsoft.com/office/drawing/2017/decorative" val="1"/>
              </a:ext>
            </a:extLst>
          </p:cNvPr>
          <p:cNvSpPr/>
          <p:nvPr/>
        </p:nvSpPr>
        <p:spPr>
          <a:xfrm>
            <a:off x="27922380" y="38945233"/>
            <a:ext cx="3875293" cy="3886201"/>
          </a:xfrm>
          <a:prstGeom prst="rect">
            <a:avLst/>
          </a:prstGeom>
          <a:solidFill>
            <a:srgbClr val="700005"/>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A0D7B8BB-1E63-A529-8500-17DCC2A9EF1B}"/>
              </a:ext>
              <a:ext uri="{C183D7F6-B498-43B3-948B-1728B52AA6E4}">
                <adec:decorative xmlns:adec="http://schemas.microsoft.com/office/drawing/2017/decorative" val="1"/>
              </a:ext>
            </a:extLst>
          </p:cNvPr>
          <p:cNvSpPr/>
          <p:nvPr/>
        </p:nvSpPr>
        <p:spPr>
          <a:xfrm>
            <a:off x="17983201" y="14771077"/>
            <a:ext cx="11711354" cy="2092569"/>
          </a:xfrm>
          <a:prstGeom prst="rect">
            <a:avLst/>
          </a:prstGeom>
          <a:solidFill>
            <a:srgbClr val="700005"/>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268BA0DE-4370-1427-3A62-BD64D8F505C6}"/>
              </a:ext>
              <a:ext uri="{C183D7F6-B498-43B3-948B-1728B52AA6E4}">
                <adec:decorative xmlns:adec="http://schemas.microsoft.com/office/drawing/2017/decorative" val="1"/>
              </a:ext>
            </a:extLst>
          </p:cNvPr>
          <p:cNvSpPr/>
          <p:nvPr/>
        </p:nvSpPr>
        <p:spPr>
          <a:xfrm>
            <a:off x="2790093" y="17356016"/>
            <a:ext cx="12578860" cy="11414674"/>
          </a:xfrm>
          <a:prstGeom prst="rect">
            <a:avLst/>
          </a:prstGeom>
          <a:solidFill>
            <a:srgbClr val="D1D3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12" name="Rectangle 11">
            <a:extLst>
              <a:ext uri="{FF2B5EF4-FFF2-40B4-BE49-F238E27FC236}">
                <a16:creationId xmlns:a16="http://schemas.microsoft.com/office/drawing/2014/main" id="{30FB09ED-60AB-E7F6-3541-DC583A703D95}"/>
              </a:ext>
              <a:ext uri="{C183D7F6-B498-43B3-948B-1728B52AA6E4}">
                <adec:decorative xmlns:adec="http://schemas.microsoft.com/office/drawing/2017/decorative" val="1"/>
              </a:ext>
            </a:extLst>
          </p:cNvPr>
          <p:cNvSpPr/>
          <p:nvPr/>
        </p:nvSpPr>
        <p:spPr>
          <a:xfrm>
            <a:off x="17549448" y="17356014"/>
            <a:ext cx="12578860" cy="19853034"/>
          </a:xfrm>
          <a:prstGeom prst="rect">
            <a:avLst/>
          </a:prstGeom>
          <a:solidFill>
            <a:srgbClr val="D1D3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13" name="Rectangle 12">
            <a:extLst>
              <a:ext uri="{FF2B5EF4-FFF2-40B4-BE49-F238E27FC236}">
                <a16:creationId xmlns:a16="http://schemas.microsoft.com/office/drawing/2014/main" id="{2F7BAC4C-9556-1B27-40B2-5FFDF39ADFD6}"/>
              </a:ext>
              <a:ext uri="{C183D7F6-B498-43B3-948B-1728B52AA6E4}">
                <adec:decorative xmlns:adec="http://schemas.microsoft.com/office/drawing/2017/decorative" val="1"/>
              </a:ext>
            </a:extLst>
          </p:cNvPr>
          <p:cNvSpPr/>
          <p:nvPr/>
        </p:nvSpPr>
        <p:spPr>
          <a:xfrm>
            <a:off x="2790093" y="29263060"/>
            <a:ext cx="12578860" cy="7945988"/>
          </a:xfrm>
          <a:prstGeom prst="rect">
            <a:avLst/>
          </a:prstGeom>
          <a:solidFill>
            <a:srgbClr val="D1D3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17" name="Rectangle 16">
            <a:extLst>
              <a:ext uri="{FF2B5EF4-FFF2-40B4-BE49-F238E27FC236}">
                <a16:creationId xmlns:a16="http://schemas.microsoft.com/office/drawing/2014/main" id="{1F70A6AC-EB06-E913-355C-DF6C3DB14CB5}"/>
              </a:ext>
              <a:ext uri="{C183D7F6-B498-43B3-948B-1728B52AA6E4}">
                <adec:decorative xmlns:adec="http://schemas.microsoft.com/office/drawing/2017/decorative" val="1"/>
              </a:ext>
            </a:extLst>
          </p:cNvPr>
          <p:cNvSpPr/>
          <p:nvPr/>
        </p:nvSpPr>
        <p:spPr>
          <a:xfrm>
            <a:off x="1097281" y="38941437"/>
            <a:ext cx="3875293" cy="3886201"/>
          </a:xfrm>
          <a:prstGeom prst="rect">
            <a:avLst/>
          </a:prstGeom>
          <a:solidFill>
            <a:srgbClr val="700005"/>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5DB80F47-6F96-5448-24F0-A9C96C370A1F}"/>
              </a:ext>
              <a:ext uri="{C183D7F6-B498-43B3-948B-1728B52AA6E4}">
                <adec:decorative xmlns:adec="http://schemas.microsoft.com/office/drawing/2017/decorative" val="1"/>
              </a:ext>
            </a:extLst>
          </p:cNvPr>
          <p:cNvSpPr/>
          <p:nvPr/>
        </p:nvSpPr>
        <p:spPr>
          <a:xfrm>
            <a:off x="3173604" y="29581913"/>
            <a:ext cx="11811837" cy="7308282"/>
          </a:xfrm>
          <a:prstGeom prst="rect">
            <a:avLst/>
          </a:prstGeom>
          <a:solidFill>
            <a:srgbClr val="585C5F">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1" name="Picture 30">
            <a:extLst>
              <a:ext uri="{FF2B5EF4-FFF2-40B4-BE49-F238E27FC236}">
                <a16:creationId xmlns:a16="http://schemas.microsoft.com/office/drawing/2014/main" id="{1878452E-7806-5810-F727-24E4D81285D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7719" r="7719"/>
          <a:stretch/>
        </p:blipFill>
        <p:spPr>
          <a:xfrm>
            <a:off x="1927271" y="1939610"/>
            <a:ext cx="29039233" cy="11126380"/>
          </a:xfrm>
          <a:prstGeom prst="rect">
            <a:avLst/>
          </a:prstGeom>
        </p:spPr>
      </p:pic>
      <p:sp>
        <p:nvSpPr>
          <p:cNvPr id="28" name="Rectangle 27">
            <a:extLst>
              <a:ext uri="{FF2B5EF4-FFF2-40B4-BE49-F238E27FC236}">
                <a16:creationId xmlns:a16="http://schemas.microsoft.com/office/drawing/2014/main" id="{C1750F8A-7DE4-F10B-0FFC-9D9AD1FC64EE}"/>
              </a:ext>
              <a:ext uri="{C183D7F6-B498-43B3-948B-1728B52AA6E4}">
                <adec:decorative xmlns:adec="http://schemas.microsoft.com/office/drawing/2017/decorative" val="1"/>
              </a:ext>
            </a:extLst>
          </p:cNvPr>
          <p:cNvSpPr/>
          <p:nvPr/>
        </p:nvSpPr>
        <p:spPr>
          <a:xfrm>
            <a:off x="1927273" y="1939610"/>
            <a:ext cx="29039233" cy="11166852"/>
          </a:xfrm>
          <a:prstGeom prst="rect">
            <a:avLst/>
          </a:prstGeom>
          <a:solidFill>
            <a:srgbClr val="700005">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itle 12" descr="Red and grey poster design template with vertical boxes">
            <a:extLst>
              <a:ext uri="{FF2B5EF4-FFF2-40B4-BE49-F238E27FC236}">
                <a16:creationId xmlns:a16="http://schemas.microsoft.com/office/drawing/2014/main" id="{29613862-389A-7AC3-4296-339B62810A61}"/>
              </a:ext>
            </a:extLst>
          </p:cNvPr>
          <p:cNvSpPr>
            <a:spLocks noGrp="1"/>
          </p:cNvSpPr>
          <p:nvPr>
            <p:ph type="ctrTitle"/>
          </p:nvPr>
        </p:nvSpPr>
        <p:spPr>
          <a:xfrm>
            <a:off x="2468880" y="-9222125"/>
            <a:ext cx="27980640" cy="7640320"/>
          </a:xfrm>
        </p:spPr>
        <p:txBody>
          <a:bodyPr>
            <a:normAutofit fontScale="90000"/>
          </a:bodyPr>
          <a:lstStyle/>
          <a:p>
            <a:r>
              <a:rPr lang="en-US" dirty="0">
                <a:latin typeface="Arial" panose="020B0604020202020204" pitchFamily="34" charset="0"/>
                <a:cs typeface="Arial" panose="020B0604020202020204" pitchFamily="34" charset="0"/>
              </a:rPr>
              <a:t>Red and grey vertical poster design template with vertical boxes</a:t>
            </a:r>
          </a:p>
        </p:txBody>
      </p:sp>
      <p:grpSp>
        <p:nvGrpSpPr>
          <p:cNvPr id="27" name="Group 26" descr="Poster templates are meant to be customized and made your own.">
            <a:extLst>
              <a:ext uri="{FF2B5EF4-FFF2-40B4-BE49-F238E27FC236}">
                <a16:creationId xmlns:a16="http://schemas.microsoft.com/office/drawing/2014/main" id="{5322C874-999E-18F9-DB00-CA039147E1E0}"/>
              </a:ext>
            </a:extLst>
          </p:cNvPr>
          <p:cNvGrpSpPr>
            <a:grpSpLocks noChangeAspect="1"/>
          </p:cNvGrpSpPr>
          <p:nvPr/>
        </p:nvGrpSpPr>
        <p:grpSpPr>
          <a:xfrm>
            <a:off x="-21540820" y="6026859"/>
            <a:ext cx="19790064" cy="18288000"/>
            <a:chOff x="-31684546" y="8347803"/>
            <a:chExt cx="26746198" cy="24716164"/>
          </a:xfrm>
        </p:grpSpPr>
        <p:sp>
          <p:nvSpPr>
            <p:cNvPr id="32" name="Star: 7 Points 31">
              <a:extLst>
                <a:ext uri="{FF2B5EF4-FFF2-40B4-BE49-F238E27FC236}">
                  <a16:creationId xmlns:a16="http://schemas.microsoft.com/office/drawing/2014/main" id="{633EA113-8BFB-9E84-6950-DBAC13D928A0}"/>
                </a:ext>
              </a:extLst>
            </p:cNvPr>
            <p:cNvSpPr/>
            <p:nvPr/>
          </p:nvSpPr>
          <p:spPr>
            <a:xfrm>
              <a:off x="-31684546" y="8347803"/>
              <a:ext cx="26746198" cy="24716164"/>
            </a:xfrm>
            <a:prstGeom prst="star7">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4" name="Rectangle 33">
              <a:extLst>
                <a:ext uri="{FF2B5EF4-FFF2-40B4-BE49-F238E27FC236}">
                  <a16:creationId xmlns:a16="http://schemas.microsoft.com/office/drawing/2014/main" id="{40726977-03FF-5717-F216-8EC55A615551}"/>
                </a:ext>
              </a:extLst>
            </p:cNvPr>
            <p:cNvSpPr/>
            <p:nvPr/>
          </p:nvSpPr>
          <p:spPr>
            <a:xfrm>
              <a:off x="-27643013" y="14611695"/>
              <a:ext cx="18803815" cy="1339232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5" name="TextBox 34">
              <a:extLst>
                <a:ext uri="{FF2B5EF4-FFF2-40B4-BE49-F238E27FC236}">
                  <a16:creationId xmlns:a16="http://schemas.microsoft.com/office/drawing/2014/main" id="{3643851B-4F29-30DC-CF2D-9FF39443F9D9}"/>
                </a:ext>
              </a:extLst>
            </p:cNvPr>
            <p:cNvSpPr txBox="1"/>
            <p:nvPr/>
          </p:nvSpPr>
          <p:spPr>
            <a:xfrm>
              <a:off x="-27713355" y="16253956"/>
              <a:ext cx="18803815" cy="10107800"/>
            </a:xfrm>
            <a:prstGeom prst="rect">
              <a:avLst/>
            </a:prstGeom>
            <a:noFill/>
          </p:spPr>
          <p:txBody>
            <a:bodyPr wrap="square" rtlCol="0">
              <a:spAutoFit/>
            </a:bodyPr>
            <a:lstStyle/>
            <a:p>
              <a:pPr algn="ctr"/>
              <a:r>
                <a:rPr lang="en-US" sz="12000" dirty="0">
                  <a:latin typeface="Arial" panose="020B0604020202020204" pitchFamily="34" charset="0"/>
                  <a:ea typeface="ADLaM Display" panose="02010000000000000000" pitchFamily="2" charset="0"/>
                  <a:cs typeface="Arial" panose="020B0604020202020204" pitchFamily="34" charset="0"/>
                </a:rPr>
                <a:t>Poster templates are meant to be customized and made your own.</a:t>
              </a:r>
            </a:p>
          </p:txBody>
        </p:sp>
      </p:grpSp>
      <p:sp>
        <p:nvSpPr>
          <p:cNvPr id="29" name="TextBox 28" descr="Insert main poster title and presenter(s) names.">
            <a:extLst>
              <a:ext uri="{FF2B5EF4-FFF2-40B4-BE49-F238E27FC236}">
                <a16:creationId xmlns:a16="http://schemas.microsoft.com/office/drawing/2014/main" id="{2B4DF03F-3241-1E1B-1544-CEE8213117B3}"/>
              </a:ext>
            </a:extLst>
          </p:cNvPr>
          <p:cNvSpPr txBox="1"/>
          <p:nvPr/>
        </p:nvSpPr>
        <p:spPr>
          <a:xfrm>
            <a:off x="1951892" y="5430781"/>
            <a:ext cx="29014614" cy="7017306"/>
          </a:xfrm>
          <a:prstGeom prst="rect">
            <a:avLst/>
          </a:prstGeom>
          <a:noFill/>
        </p:spPr>
        <p:txBody>
          <a:bodyPr wrap="square" rtlCol="0">
            <a:spAutoFit/>
          </a:bodyPr>
          <a:lstStyle/>
          <a:p>
            <a:pPr algn="ctr"/>
            <a:r>
              <a:rPr lang="en-US" sz="17500" b="1" dirty="0">
                <a:solidFill>
                  <a:schemeClr val="bg1"/>
                </a:solidFill>
                <a:latin typeface="Verdana" panose="020B0604030504040204" pitchFamily="34" charset="0"/>
                <a:ea typeface="Verdana" panose="020B0604030504040204" pitchFamily="34" charset="0"/>
                <a:cs typeface="ADLaM Display" panose="02010000000000000000" pitchFamily="2" charset="0"/>
              </a:rPr>
              <a:t>Main Poster Title</a:t>
            </a:r>
          </a:p>
          <a:p>
            <a:pPr algn="ctr"/>
            <a:r>
              <a:rPr lang="en-US" sz="10000" b="1" dirty="0">
                <a:solidFill>
                  <a:schemeClr val="bg1"/>
                </a:solidFill>
                <a:latin typeface="Verdana" panose="020B0604030504040204" pitchFamily="34" charset="0"/>
                <a:ea typeface="Verdana" panose="020B0604030504040204" pitchFamily="34" charset="0"/>
                <a:cs typeface="ADLaM Display" panose="02010000000000000000" pitchFamily="2" charset="0"/>
              </a:rPr>
              <a:t>Extended Title (Optional)</a:t>
            </a:r>
          </a:p>
          <a:p>
            <a:pPr algn="ctr"/>
            <a:endParaRPr lang="en-US" sz="10000" b="1" dirty="0">
              <a:solidFill>
                <a:schemeClr val="bg1"/>
              </a:solidFill>
              <a:latin typeface="Verdana" panose="020B0604030504040204" pitchFamily="34" charset="0"/>
              <a:ea typeface="Verdana" panose="020B0604030504040204" pitchFamily="34" charset="0"/>
              <a:cs typeface="ADLaM Display" panose="02010000000000000000" pitchFamily="2" charset="0"/>
            </a:endParaRPr>
          </a:p>
          <a:p>
            <a:pPr algn="ctr"/>
            <a:r>
              <a:rPr lang="en-US" sz="7500" b="1" dirty="0">
                <a:solidFill>
                  <a:schemeClr val="bg1"/>
                </a:solidFill>
                <a:latin typeface="Verdana" panose="020B0604030504040204" pitchFamily="34" charset="0"/>
                <a:ea typeface="Verdana" panose="020B0604030504040204" pitchFamily="34" charset="0"/>
                <a:cs typeface="ADLaM Display" panose="02010000000000000000" pitchFamily="2" charset="0"/>
              </a:rPr>
              <a:t>Presenter Names</a:t>
            </a:r>
          </a:p>
        </p:txBody>
      </p:sp>
      <p:sp>
        <p:nvSpPr>
          <p:cNvPr id="15" name="TextBox 14" descr="Subheading 1">
            <a:extLst>
              <a:ext uri="{FF2B5EF4-FFF2-40B4-BE49-F238E27FC236}">
                <a16:creationId xmlns:a16="http://schemas.microsoft.com/office/drawing/2014/main" id="{D266D1A7-C1C4-99D0-F155-9683C229F6F5}"/>
              </a:ext>
            </a:extLst>
          </p:cNvPr>
          <p:cNvSpPr txBox="1"/>
          <p:nvPr/>
        </p:nvSpPr>
        <p:spPr>
          <a:xfrm>
            <a:off x="849923" y="15045488"/>
            <a:ext cx="1645920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21" name="TextBox 20" descr="Section title: Body text&#10;Body text is best kept in sans-serif fonts to improve universal readability&#10;Keep body text left aligned to distinguish it from titles&#10;&#10;For a brief overview of how to use PowerPoint to design your research poster, click here&#10;&#10;For a more in-depth overview of how to use PowerPoint to design your research poster, click here">
            <a:extLst>
              <a:ext uri="{FF2B5EF4-FFF2-40B4-BE49-F238E27FC236}">
                <a16:creationId xmlns:a16="http://schemas.microsoft.com/office/drawing/2014/main" id="{F3CB65B2-034C-39A3-9253-047F0F688FF0}"/>
              </a:ext>
            </a:extLst>
          </p:cNvPr>
          <p:cNvSpPr txBox="1"/>
          <p:nvPr/>
        </p:nvSpPr>
        <p:spPr>
          <a:xfrm>
            <a:off x="3341077" y="17750861"/>
            <a:ext cx="11594124" cy="9694962"/>
          </a:xfrm>
          <a:prstGeom prst="rect">
            <a:avLst/>
          </a:prstGeom>
          <a:noFill/>
        </p:spPr>
        <p:txBody>
          <a:bodyPr wrap="square" rtlCol="0">
            <a:spAutoFit/>
          </a:bodyPr>
          <a:lstStyle/>
          <a:p>
            <a:r>
              <a:rPr lang="en-US" sz="4800" b="1" dirty="0">
                <a:latin typeface="Arial" panose="020B0604020202020204" pitchFamily="34" charset="0"/>
                <a:cs typeface="Arial" panose="020B0604020202020204" pitchFamily="34" charset="0"/>
              </a:rPr>
              <a:t>Body text</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Body text is best kept in sans-serif fonts for readability</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Keep body text left aligned to distinguish it from titles</a:t>
            </a:r>
          </a:p>
          <a:p>
            <a:pPr marL="685783" indent="-685783">
              <a:buFont typeface="Arial" panose="020B0604020202020204" pitchFamily="34" charset="0"/>
              <a:buChar char="•"/>
            </a:pP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For a brief overview of how to use PowerPoint to design your research poster, click </a:t>
            </a:r>
            <a:r>
              <a:rPr lang="en-US" sz="4800" dirty="0">
                <a:latin typeface="Arial" panose="020B0604020202020204" pitchFamily="34" charset="0"/>
                <a:cs typeface="Arial" panose="020B0604020202020204" pitchFamily="34" charset="0"/>
                <a:hlinkClick r:id="rId4"/>
              </a:rPr>
              <a:t>here</a:t>
            </a: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For a more in-depth overview of how to use PowerPoint to design your research poster, click </a:t>
            </a:r>
            <a:r>
              <a:rPr lang="en-US" sz="4800" dirty="0">
                <a:latin typeface="Arial" panose="020B0604020202020204" pitchFamily="34" charset="0"/>
                <a:cs typeface="Arial" panose="020B0604020202020204" pitchFamily="34" charset="0"/>
                <a:hlinkClick r:id="rId5"/>
              </a:rPr>
              <a:t>here</a:t>
            </a:r>
            <a:endParaRPr lang="en-US" sz="4800" dirty="0">
              <a:latin typeface="Arial" panose="020B0604020202020204" pitchFamily="34" charset="0"/>
              <a:cs typeface="Arial" panose="020B0604020202020204" pitchFamily="34" charset="0"/>
            </a:endParaRPr>
          </a:p>
        </p:txBody>
      </p:sp>
      <p:sp>
        <p:nvSpPr>
          <p:cNvPr id="10" name="TextBox 9" descr="Insert graphics and zoom in to 100% to ensure image files are not blurry">
            <a:extLst>
              <a:ext uri="{FF2B5EF4-FFF2-40B4-BE49-F238E27FC236}">
                <a16:creationId xmlns:a16="http://schemas.microsoft.com/office/drawing/2014/main" id="{AF1803A3-F1FD-CCD3-548F-BD8FF291C957}"/>
              </a:ext>
            </a:extLst>
          </p:cNvPr>
          <p:cNvSpPr txBox="1"/>
          <p:nvPr/>
        </p:nvSpPr>
        <p:spPr>
          <a:xfrm>
            <a:off x="4707209" y="30419898"/>
            <a:ext cx="8744626" cy="5632311"/>
          </a:xfrm>
          <a:prstGeom prst="rect">
            <a:avLst/>
          </a:prstGeom>
          <a:noFill/>
        </p:spPr>
        <p:txBody>
          <a:bodyPr wrap="square" rtlCol="0">
            <a:spAutoFit/>
          </a:bodyPr>
          <a:lstStyle/>
          <a:p>
            <a:pPr algn="ctr"/>
            <a:r>
              <a:rPr lang="en-US" sz="4000" dirty="0">
                <a:latin typeface="Arial" panose="020B0604020202020204" pitchFamily="34" charset="0"/>
                <a:cs typeface="Arial" panose="020B0604020202020204" pitchFamily="34" charset="0"/>
              </a:rPr>
              <a:t>Insert graphics and zoom in to 100% to ensure image files are not blurry</a:t>
            </a:r>
          </a:p>
          <a:p>
            <a:pPr algn="ctr"/>
            <a:endParaRPr lang="en-US" altLang="en-US" sz="4000" dirty="0">
              <a:latin typeface="Arial" panose="020B0604020202020204" pitchFamily="34" charset="0"/>
            </a:endParaRPr>
          </a:p>
          <a:p>
            <a:pPr algn="ctr"/>
            <a:r>
              <a:rPr lang="en-US" altLang="en-US" sz="4000" dirty="0">
                <a:latin typeface="Arial" panose="020B0604020202020204" pitchFamily="34" charset="0"/>
              </a:rPr>
              <a:t>Write Alt Text for all images. Right click on the image and choose View or Edit Alt Text from the menu. If the image is purely decorative and has no function, check the “Mark as decorative.</a:t>
            </a:r>
            <a:endParaRPr lang="en-US" sz="4000" dirty="0">
              <a:latin typeface="Arial" panose="020B0604020202020204" pitchFamily="34" charset="0"/>
              <a:cs typeface="Arial" panose="020B0604020202020204" pitchFamily="34" charset="0"/>
            </a:endParaRPr>
          </a:p>
        </p:txBody>
      </p:sp>
      <p:sp>
        <p:nvSpPr>
          <p:cNvPr id="16" name="TextBox 15" descr="Subheading 2">
            <a:extLst>
              <a:ext uri="{FF2B5EF4-FFF2-40B4-BE49-F238E27FC236}">
                <a16:creationId xmlns:a16="http://schemas.microsoft.com/office/drawing/2014/main" id="{8084AD7A-D3DD-3A08-E6F1-82E1A043702B}"/>
              </a:ext>
            </a:extLst>
          </p:cNvPr>
          <p:cNvSpPr txBox="1"/>
          <p:nvPr/>
        </p:nvSpPr>
        <p:spPr>
          <a:xfrm>
            <a:off x="15621000" y="15028487"/>
            <a:ext cx="1645920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23" name="TextBox 22" descr="Section title: Body text&#10;List information in bulleted format for the most clarity and conciseness&#10;The goal of a poster should be to capture a bite-sized story of your research">
            <a:extLst>
              <a:ext uri="{FF2B5EF4-FFF2-40B4-BE49-F238E27FC236}">
                <a16:creationId xmlns:a16="http://schemas.microsoft.com/office/drawing/2014/main" id="{B30B53D2-6E1A-8B39-0FDE-05302E44319A}"/>
              </a:ext>
            </a:extLst>
          </p:cNvPr>
          <p:cNvSpPr txBox="1"/>
          <p:nvPr/>
        </p:nvSpPr>
        <p:spPr>
          <a:xfrm>
            <a:off x="17983201" y="17750861"/>
            <a:ext cx="11711354" cy="4524315"/>
          </a:xfrm>
          <a:prstGeom prst="rect">
            <a:avLst/>
          </a:prstGeom>
          <a:noFill/>
        </p:spPr>
        <p:txBody>
          <a:bodyPr wrap="square">
            <a:spAutoFit/>
          </a:bodyPr>
          <a:lstStyle/>
          <a:p>
            <a:r>
              <a:rPr lang="en-US" sz="4800" b="1" dirty="0">
                <a:latin typeface="Arial" panose="020B0604020202020204" pitchFamily="34" charset="0"/>
                <a:cs typeface="Arial" panose="020B0604020202020204" pitchFamily="34" charset="0"/>
              </a:rPr>
              <a:t>Body text</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List information in bulleted format for the most clarity and conciseness</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The goal of a poster should be to capture a bite-sized story of your research</a:t>
            </a:r>
          </a:p>
        </p:txBody>
      </p:sp>
      <p:pic>
        <p:nvPicPr>
          <p:cNvPr id="26" name="Picture 4" descr="Radford University Logo">
            <a:extLst>
              <a:ext uri="{FF2B5EF4-FFF2-40B4-BE49-F238E27FC236}">
                <a16:creationId xmlns:a16="http://schemas.microsoft.com/office/drawing/2014/main" id="{5C410D62-C4BD-1884-67FE-8ADF5ADB14F8}"/>
              </a:ext>
              <a:ext uri="{C183D7F6-B498-43B3-948B-1728B52AA6E4}">
                <adec:decorative xmlns:adec="http://schemas.microsoft.com/office/drawing/2017/decorative" val="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29064" y="39954897"/>
            <a:ext cx="2211725" cy="1828800"/>
          </a:xfrm>
          <a:prstGeom prst="rect">
            <a:avLst/>
          </a:prstGeom>
          <a:noFill/>
          <a:extLst>
            <a:ext uri="{909E8E84-426E-40DD-AFC4-6F175D3DCCD1}">
              <a14:hiddenFill xmlns:a14="http://schemas.microsoft.com/office/drawing/2010/main">
                <a:solidFill>
                  <a:srgbClr val="FFFFFF"/>
                </a:solidFill>
              </a14:hiddenFill>
            </a:ext>
          </a:extLst>
        </p:spPr>
      </p:pic>
      <p:sp>
        <p:nvSpPr>
          <p:cNvPr id="33" name="TextBox 32" descr="Acknowledgements: thank you to (Office Name(s)) for contributing to this research and to the OURS Office for printing this poster.">
            <a:extLst>
              <a:ext uri="{FF2B5EF4-FFF2-40B4-BE49-F238E27FC236}">
                <a16:creationId xmlns:a16="http://schemas.microsoft.com/office/drawing/2014/main" id="{24DC1759-1F63-DABE-2968-25F0CD71375C}"/>
              </a:ext>
            </a:extLst>
          </p:cNvPr>
          <p:cNvSpPr txBox="1"/>
          <p:nvPr/>
        </p:nvSpPr>
        <p:spPr>
          <a:xfrm>
            <a:off x="5556736" y="39380165"/>
            <a:ext cx="21828371" cy="1569660"/>
          </a:xfrm>
          <a:prstGeom prst="rect">
            <a:avLst/>
          </a:prstGeom>
          <a:noFill/>
        </p:spPr>
        <p:txBody>
          <a:bodyPr wrap="square">
            <a:spAutoFit/>
          </a:bodyPr>
          <a:lstStyle/>
          <a:p>
            <a:r>
              <a:rPr lang="en-US" sz="4800" b="1" dirty="0">
                <a:latin typeface="Arial" panose="020B0604020202020204" pitchFamily="34" charset="0"/>
                <a:cs typeface="Arial" panose="020B0604020202020204" pitchFamily="34" charset="0"/>
              </a:rPr>
              <a:t>Acknowledgements</a:t>
            </a:r>
            <a:r>
              <a:rPr lang="en-US" sz="4800" dirty="0">
                <a:latin typeface="Arial" panose="020B0604020202020204" pitchFamily="34" charset="0"/>
                <a:cs typeface="Arial" panose="020B0604020202020204" pitchFamily="34" charset="0"/>
              </a:rPr>
              <a:t>: thank you to (Office Name(s)) for contributing to this research and to the OURS Office for printing this poster.</a:t>
            </a:r>
          </a:p>
        </p:txBody>
      </p:sp>
      <p:sp>
        <p:nvSpPr>
          <p:cNvPr id="19" name="TextBox 18" descr="Insert QR Code">
            <a:extLst>
              <a:ext uri="{FF2B5EF4-FFF2-40B4-BE49-F238E27FC236}">
                <a16:creationId xmlns:a16="http://schemas.microsoft.com/office/drawing/2014/main" id="{1119C6F5-7720-DDDF-44C5-24A52F56AEB6}"/>
              </a:ext>
            </a:extLst>
          </p:cNvPr>
          <p:cNvSpPr txBox="1"/>
          <p:nvPr/>
        </p:nvSpPr>
        <p:spPr>
          <a:xfrm>
            <a:off x="28678449" y="40038746"/>
            <a:ext cx="2427266" cy="1569660"/>
          </a:xfrm>
          <a:prstGeom prst="rect">
            <a:avLst/>
          </a:prstGeom>
          <a:noFill/>
        </p:spPr>
        <p:txBody>
          <a:bodyPr wrap="square">
            <a:spAutoFit/>
          </a:bodyPr>
          <a:lstStyle/>
          <a:p>
            <a:pPr algn="ctr"/>
            <a:r>
              <a:rPr lang="en-US" sz="4800" dirty="0">
                <a:solidFill>
                  <a:schemeClr val="bg1"/>
                </a:solidFill>
                <a:latin typeface="Arial" panose="020B0604020202020204" pitchFamily="34" charset="0"/>
                <a:cs typeface="Arial" panose="020B0604020202020204" pitchFamily="34" charset="0"/>
              </a:rPr>
              <a:t>QR Code</a:t>
            </a:r>
          </a:p>
        </p:txBody>
      </p:sp>
    </p:spTree>
    <p:extLst>
      <p:ext uri="{BB962C8B-B14F-4D97-AF65-F5344CB8AC3E}">
        <p14:creationId xmlns:p14="http://schemas.microsoft.com/office/powerpoint/2010/main" val="538944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BD4B71-A184-F5C0-28BF-E91578CE329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2E9F820-C57F-158B-AAD5-558EF75825CD}"/>
              </a:ext>
              <a:ext uri="{C183D7F6-B498-43B3-948B-1728B52AA6E4}">
                <adec:decorative xmlns:adec="http://schemas.microsoft.com/office/drawing/2017/decorative" val="1"/>
              </a:ext>
            </a:extLst>
          </p:cNvPr>
          <p:cNvSpPr/>
          <p:nvPr/>
        </p:nvSpPr>
        <p:spPr>
          <a:xfrm>
            <a:off x="1090247" y="1090246"/>
            <a:ext cx="30737908" cy="41710708"/>
          </a:xfrm>
          <a:prstGeom prst="rect">
            <a:avLst/>
          </a:prstGeom>
          <a:solidFill>
            <a:srgbClr val="585C5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A64B6A9C-C272-5C7B-48E3-670A5B7B5221}"/>
              </a:ext>
              <a:ext uri="{C183D7F6-B498-43B3-948B-1728B52AA6E4}">
                <adec:decorative xmlns:adec="http://schemas.microsoft.com/office/drawing/2017/decorative" val="1"/>
              </a:ext>
            </a:extLst>
          </p:cNvPr>
          <p:cNvSpPr/>
          <p:nvPr/>
        </p:nvSpPr>
        <p:spPr>
          <a:xfrm>
            <a:off x="1090246" y="1090246"/>
            <a:ext cx="30737908" cy="12865581"/>
          </a:xfrm>
          <a:prstGeom prst="rect">
            <a:avLst/>
          </a:prstGeom>
          <a:solidFill>
            <a:srgbClr val="4A234F"/>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FD754857-A766-EC52-9AFC-ACA07F95F005}"/>
              </a:ext>
              <a:ext uri="{C183D7F6-B498-43B3-948B-1728B52AA6E4}">
                <adec:decorative xmlns:adec="http://schemas.microsoft.com/office/drawing/2017/decorative" val="1"/>
              </a:ext>
            </a:extLst>
          </p:cNvPr>
          <p:cNvSpPr/>
          <p:nvPr/>
        </p:nvSpPr>
        <p:spPr>
          <a:xfrm>
            <a:off x="2286000" y="15351370"/>
            <a:ext cx="13587046" cy="22490723"/>
          </a:xfrm>
          <a:prstGeom prst="rect">
            <a:avLst/>
          </a:prstGeom>
          <a:solidFill>
            <a:srgbClr val="6F5174"/>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CB6142E-B180-DB27-59AD-8A5D7A6C697E}"/>
              </a:ext>
              <a:ext uri="{C183D7F6-B498-43B3-948B-1728B52AA6E4}">
                <adec:decorative xmlns:adec="http://schemas.microsoft.com/office/drawing/2017/decorative" val="1"/>
              </a:ext>
            </a:extLst>
          </p:cNvPr>
          <p:cNvSpPr/>
          <p:nvPr/>
        </p:nvSpPr>
        <p:spPr>
          <a:xfrm>
            <a:off x="17068800" y="15351370"/>
            <a:ext cx="13563600" cy="22490723"/>
          </a:xfrm>
          <a:prstGeom prst="rect">
            <a:avLst/>
          </a:prstGeom>
          <a:solidFill>
            <a:srgbClr val="6F5174"/>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661E1761-2357-5ACB-9E88-44F8FDC9D819}"/>
              </a:ext>
              <a:ext uri="{C183D7F6-B498-43B3-948B-1728B52AA6E4}">
                <adec:decorative xmlns:adec="http://schemas.microsoft.com/office/drawing/2017/decorative" val="1"/>
              </a:ext>
            </a:extLst>
          </p:cNvPr>
          <p:cNvSpPr/>
          <p:nvPr/>
        </p:nvSpPr>
        <p:spPr>
          <a:xfrm>
            <a:off x="1090246" y="38914753"/>
            <a:ext cx="30737908" cy="3886201"/>
          </a:xfrm>
          <a:prstGeom prst="rect">
            <a:avLst/>
          </a:prstGeom>
          <a:solidFill>
            <a:srgbClr val="D1D3D4"/>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F2A21C66-5E0B-5A3C-CB41-AE49C8D6267C}"/>
              </a:ext>
              <a:ext uri="{C183D7F6-B498-43B3-948B-1728B52AA6E4}">
                <adec:decorative xmlns:adec="http://schemas.microsoft.com/office/drawing/2017/decorative" val="1"/>
              </a:ext>
            </a:extLst>
          </p:cNvPr>
          <p:cNvSpPr/>
          <p:nvPr/>
        </p:nvSpPr>
        <p:spPr>
          <a:xfrm>
            <a:off x="3223846" y="14771078"/>
            <a:ext cx="11711354" cy="2092569"/>
          </a:xfrm>
          <a:prstGeom prst="rect">
            <a:avLst/>
          </a:prstGeom>
          <a:solidFill>
            <a:srgbClr val="4A234F"/>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8722DB4-38EF-ABB2-494C-CE634ECF4399}"/>
              </a:ext>
              <a:ext uri="{C183D7F6-B498-43B3-948B-1728B52AA6E4}">
                <adec:decorative xmlns:adec="http://schemas.microsoft.com/office/drawing/2017/decorative" val="1"/>
              </a:ext>
            </a:extLst>
          </p:cNvPr>
          <p:cNvSpPr/>
          <p:nvPr/>
        </p:nvSpPr>
        <p:spPr>
          <a:xfrm>
            <a:off x="27922380" y="38945233"/>
            <a:ext cx="3875293" cy="3886201"/>
          </a:xfrm>
          <a:prstGeom prst="rect">
            <a:avLst/>
          </a:prstGeom>
          <a:solidFill>
            <a:srgbClr val="4A234F"/>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C2B66801-E993-44EB-A91D-E1ECAC8A048E}"/>
              </a:ext>
              <a:ext uri="{C183D7F6-B498-43B3-948B-1728B52AA6E4}">
                <adec:decorative xmlns:adec="http://schemas.microsoft.com/office/drawing/2017/decorative" val="1"/>
              </a:ext>
            </a:extLst>
          </p:cNvPr>
          <p:cNvSpPr/>
          <p:nvPr/>
        </p:nvSpPr>
        <p:spPr>
          <a:xfrm>
            <a:off x="17983201" y="14771077"/>
            <a:ext cx="11711354" cy="2092569"/>
          </a:xfrm>
          <a:prstGeom prst="rect">
            <a:avLst/>
          </a:prstGeom>
          <a:solidFill>
            <a:srgbClr val="4A234F"/>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5B486CE6-387F-16EC-9E08-62BD97ABA2C1}"/>
              </a:ext>
              <a:ext uri="{C183D7F6-B498-43B3-948B-1728B52AA6E4}">
                <adec:decorative xmlns:adec="http://schemas.microsoft.com/office/drawing/2017/decorative" val="1"/>
              </a:ext>
            </a:extLst>
          </p:cNvPr>
          <p:cNvSpPr/>
          <p:nvPr/>
        </p:nvSpPr>
        <p:spPr>
          <a:xfrm>
            <a:off x="2790093" y="17356016"/>
            <a:ext cx="12578860" cy="11414674"/>
          </a:xfrm>
          <a:prstGeom prst="rect">
            <a:avLst/>
          </a:prstGeom>
          <a:solidFill>
            <a:srgbClr val="D1D3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12" name="Rectangle 11">
            <a:extLst>
              <a:ext uri="{FF2B5EF4-FFF2-40B4-BE49-F238E27FC236}">
                <a16:creationId xmlns:a16="http://schemas.microsoft.com/office/drawing/2014/main" id="{CF2402C0-ABA3-105E-91C1-929CB7C873C3}"/>
              </a:ext>
              <a:ext uri="{C183D7F6-B498-43B3-948B-1728B52AA6E4}">
                <adec:decorative xmlns:adec="http://schemas.microsoft.com/office/drawing/2017/decorative" val="1"/>
              </a:ext>
            </a:extLst>
          </p:cNvPr>
          <p:cNvSpPr/>
          <p:nvPr/>
        </p:nvSpPr>
        <p:spPr>
          <a:xfrm>
            <a:off x="17549448" y="17356014"/>
            <a:ext cx="12578860" cy="19853034"/>
          </a:xfrm>
          <a:prstGeom prst="rect">
            <a:avLst/>
          </a:prstGeom>
          <a:solidFill>
            <a:srgbClr val="D1D3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13" name="Rectangle 12">
            <a:extLst>
              <a:ext uri="{FF2B5EF4-FFF2-40B4-BE49-F238E27FC236}">
                <a16:creationId xmlns:a16="http://schemas.microsoft.com/office/drawing/2014/main" id="{8E5B6AB1-C8C5-D427-6B1D-CB1DE9145852}"/>
              </a:ext>
              <a:ext uri="{C183D7F6-B498-43B3-948B-1728B52AA6E4}">
                <adec:decorative xmlns:adec="http://schemas.microsoft.com/office/drawing/2017/decorative" val="1"/>
              </a:ext>
            </a:extLst>
          </p:cNvPr>
          <p:cNvSpPr/>
          <p:nvPr/>
        </p:nvSpPr>
        <p:spPr>
          <a:xfrm>
            <a:off x="2790093" y="29263060"/>
            <a:ext cx="12578860" cy="7945988"/>
          </a:xfrm>
          <a:prstGeom prst="rect">
            <a:avLst/>
          </a:prstGeom>
          <a:solidFill>
            <a:srgbClr val="D1D3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17" name="Rectangle 16">
            <a:extLst>
              <a:ext uri="{FF2B5EF4-FFF2-40B4-BE49-F238E27FC236}">
                <a16:creationId xmlns:a16="http://schemas.microsoft.com/office/drawing/2014/main" id="{1810D244-85E0-5329-11E5-4B42DC5489C2}"/>
              </a:ext>
              <a:ext uri="{C183D7F6-B498-43B3-948B-1728B52AA6E4}">
                <adec:decorative xmlns:adec="http://schemas.microsoft.com/office/drawing/2017/decorative" val="1"/>
              </a:ext>
            </a:extLst>
          </p:cNvPr>
          <p:cNvSpPr/>
          <p:nvPr/>
        </p:nvSpPr>
        <p:spPr>
          <a:xfrm>
            <a:off x="1097281" y="38941437"/>
            <a:ext cx="3875293" cy="3886201"/>
          </a:xfrm>
          <a:prstGeom prst="rect">
            <a:avLst/>
          </a:prstGeom>
          <a:solidFill>
            <a:srgbClr val="4A234F"/>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F206A776-2A40-644B-F9D4-62E5B2056338}"/>
              </a:ext>
              <a:ext uri="{C183D7F6-B498-43B3-948B-1728B52AA6E4}">
                <adec:decorative xmlns:adec="http://schemas.microsoft.com/office/drawing/2017/decorative" val="1"/>
              </a:ext>
            </a:extLst>
          </p:cNvPr>
          <p:cNvSpPr/>
          <p:nvPr/>
        </p:nvSpPr>
        <p:spPr>
          <a:xfrm>
            <a:off x="3173604" y="29581913"/>
            <a:ext cx="11811837" cy="7308282"/>
          </a:xfrm>
          <a:prstGeom prst="rect">
            <a:avLst/>
          </a:prstGeom>
          <a:solidFill>
            <a:srgbClr val="585C5F">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1" name="Picture 30">
            <a:extLst>
              <a:ext uri="{FF2B5EF4-FFF2-40B4-BE49-F238E27FC236}">
                <a16:creationId xmlns:a16="http://schemas.microsoft.com/office/drawing/2014/main" id="{FA30D014-43EB-7C28-7265-32BE7ADF3D7E}"/>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7719" r="7719"/>
          <a:stretch/>
        </p:blipFill>
        <p:spPr>
          <a:xfrm>
            <a:off x="1927271" y="1939610"/>
            <a:ext cx="29039233" cy="11126380"/>
          </a:xfrm>
          <a:prstGeom prst="rect">
            <a:avLst/>
          </a:prstGeom>
        </p:spPr>
      </p:pic>
      <p:sp>
        <p:nvSpPr>
          <p:cNvPr id="28" name="Rectangle 27">
            <a:extLst>
              <a:ext uri="{FF2B5EF4-FFF2-40B4-BE49-F238E27FC236}">
                <a16:creationId xmlns:a16="http://schemas.microsoft.com/office/drawing/2014/main" id="{39DD8B75-07FD-1527-98CD-AF9027228DFC}"/>
              </a:ext>
              <a:ext uri="{C183D7F6-B498-43B3-948B-1728B52AA6E4}">
                <adec:decorative xmlns:adec="http://schemas.microsoft.com/office/drawing/2017/decorative" val="1"/>
              </a:ext>
            </a:extLst>
          </p:cNvPr>
          <p:cNvSpPr/>
          <p:nvPr/>
        </p:nvSpPr>
        <p:spPr>
          <a:xfrm>
            <a:off x="1927273" y="1939610"/>
            <a:ext cx="29039233" cy="11166852"/>
          </a:xfrm>
          <a:prstGeom prst="rect">
            <a:avLst/>
          </a:prstGeom>
          <a:solidFill>
            <a:srgbClr val="4A234F">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itle 12" descr="Purple and grey poster design template with vertical boxes">
            <a:extLst>
              <a:ext uri="{FF2B5EF4-FFF2-40B4-BE49-F238E27FC236}">
                <a16:creationId xmlns:a16="http://schemas.microsoft.com/office/drawing/2014/main" id="{3428BD77-A8CA-05E1-40B4-98062711A5F9}"/>
              </a:ext>
            </a:extLst>
          </p:cNvPr>
          <p:cNvSpPr>
            <a:spLocks noGrp="1"/>
          </p:cNvSpPr>
          <p:nvPr>
            <p:ph type="ctrTitle"/>
          </p:nvPr>
        </p:nvSpPr>
        <p:spPr>
          <a:xfrm>
            <a:off x="2468880" y="-9222125"/>
            <a:ext cx="27980640" cy="7640320"/>
          </a:xfrm>
        </p:spPr>
        <p:txBody>
          <a:bodyPr>
            <a:normAutofit fontScale="90000"/>
          </a:bodyPr>
          <a:lstStyle/>
          <a:p>
            <a:r>
              <a:rPr lang="en-US" dirty="0">
                <a:latin typeface="Arial" panose="020B0604020202020204" pitchFamily="34" charset="0"/>
                <a:cs typeface="Arial" panose="020B0604020202020204" pitchFamily="34" charset="0"/>
              </a:rPr>
              <a:t>Purple and grey vertical poster design template with vertical boxes</a:t>
            </a:r>
          </a:p>
        </p:txBody>
      </p:sp>
      <p:grpSp>
        <p:nvGrpSpPr>
          <p:cNvPr id="27" name="Group 26" descr="Poster templates are meant to be customized and made your own.">
            <a:extLst>
              <a:ext uri="{FF2B5EF4-FFF2-40B4-BE49-F238E27FC236}">
                <a16:creationId xmlns:a16="http://schemas.microsoft.com/office/drawing/2014/main" id="{49A74AA1-BC5D-AFEC-1195-B8C181E89C21}"/>
              </a:ext>
            </a:extLst>
          </p:cNvPr>
          <p:cNvGrpSpPr>
            <a:grpSpLocks noChangeAspect="1"/>
          </p:cNvGrpSpPr>
          <p:nvPr/>
        </p:nvGrpSpPr>
        <p:grpSpPr>
          <a:xfrm>
            <a:off x="-21540820" y="6026859"/>
            <a:ext cx="19790064" cy="18288000"/>
            <a:chOff x="-31684546" y="8347803"/>
            <a:chExt cx="26746198" cy="24716164"/>
          </a:xfrm>
        </p:grpSpPr>
        <p:sp>
          <p:nvSpPr>
            <p:cNvPr id="32" name="Star: 7 Points 31">
              <a:extLst>
                <a:ext uri="{FF2B5EF4-FFF2-40B4-BE49-F238E27FC236}">
                  <a16:creationId xmlns:a16="http://schemas.microsoft.com/office/drawing/2014/main" id="{C5EFD847-3A92-80F7-CD32-690AE810D739}"/>
                </a:ext>
              </a:extLst>
            </p:cNvPr>
            <p:cNvSpPr/>
            <p:nvPr/>
          </p:nvSpPr>
          <p:spPr>
            <a:xfrm>
              <a:off x="-31684546" y="8347803"/>
              <a:ext cx="26746198" cy="24716164"/>
            </a:xfrm>
            <a:prstGeom prst="star7">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4" name="Rectangle 33">
              <a:extLst>
                <a:ext uri="{FF2B5EF4-FFF2-40B4-BE49-F238E27FC236}">
                  <a16:creationId xmlns:a16="http://schemas.microsoft.com/office/drawing/2014/main" id="{11215A63-1E4C-75B3-7294-E5BA00D8F441}"/>
                </a:ext>
              </a:extLst>
            </p:cNvPr>
            <p:cNvSpPr/>
            <p:nvPr/>
          </p:nvSpPr>
          <p:spPr>
            <a:xfrm>
              <a:off x="-27643013" y="14611695"/>
              <a:ext cx="18803815" cy="1339232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5" name="TextBox 34">
              <a:extLst>
                <a:ext uri="{FF2B5EF4-FFF2-40B4-BE49-F238E27FC236}">
                  <a16:creationId xmlns:a16="http://schemas.microsoft.com/office/drawing/2014/main" id="{1FD4DF5D-7915-2355-8D80-61955A9C39A5}"/>
                </a:ext>
              </a:extLst>
            </p:cNvPr>
            <p:cNvSpPr txBox="1"/>
            <p:nvPr/>
          </p:nvSpPr>
          <p:spPr>
            <a:xfrm>
              <a:off x="-27713355" y="16253956"/>
              <a:ext cx="18803815" cy="10107800"/>
            </a:xfrm>
            <a:prstGeom prst="rect">
              <a:avLst/>
            </a:prstGeom>
            <a:noFill/>
          </p:spPr>
          <p:txBody>
            <a:bodyPr wrap="square" rtlCol="0">
              <a:spAutoFit/>
            </a:bodyPr>
            <a:lstStyle/>
            <a:p>
              <a:pPr algn="ctr"/>
              <a:r>
                <a:rPr lang="en-US" sz="12000" dirty="0">
                  <a:latin typeface="Arial" panose="020B0604020202020204" pitchFamily="34" charset="0"/>
                  <a:ea typeface="ADLaM Display" panose="02010000000000000000" pitchFamily="2" charset="0"/>
                  <a:cs typeface="Arial" panose="020B0604020202020204" pitchFamily="34" charset="0"/>
                </a:rPr>
                <a:t>Poster templates are meant to be customized and made your own.</a:t>
              </a:r>
            </a:p>
          </p:txBody>
        </p:sp>
      </p:grpSp>
      <p:sp>
        <p:nvSpPr>
          <p:cNvPr id="29" name="TextBox 28" descr="Insert main poster title and presenter(s) names.">
            <a:extLst>
              <a:ext uri="{FF2B5EF4-FFF2-40B4-BE49-F238E27FC236}">
                <a16:creationId xmlns:a16="http://schemas.microsoft.com/office/drawing/2014/main" id="{BADA97EB-DA44-E542-1ABD-E32757CCE487}"/>
              </a:ext>
            </a:extLst>
          </p:cNvPr>
          <p:cNvSpPr txBox="1"/>
          <p:nvPr/>
        </p:nvSpPr>
        <p:spPr>
          <a:xfrm>
            <a:off x="1951892" y="5430781"/>
            <a:ext cx="29014614" cy="7017306"/>
          </a:xfrm>
          <a:prstGeom prst="rect">
            <a:avLst/>
          </a:prstGeom>
          <a:noFill/>
        </p:spPr>
        <p:txBody>
          <a:bodyPr wrap="square" rtlCol="0">
            <a:spAutoFit/>
          </a:bodyPr>
          <a:lstStyle/>
          <a:p>
            <a:pPr algn="ctr"/>
            <a:r>
              <a:rPr lang="en-US" sz="17500" b="1" dirty="0">
                <a:solidFill>
                  <a:schemeClr val="bg1"/>
                </a:solidFill>
                <a:latin typeface="Verdana" panose="020B0604030504040204" pitchFamily="34" charset="0"/>
                <a:ea typeface="Verdana" panose="020B0604030504040204" pitchFamily="34" charset="0"/>
                <a:cs typeface="ADLaM Display" panose="02010000000000000000" pitchFamily="2" charset="0"/>
              </a:rPr>
              <a:t>Main Poster Title</a:t>
            </a:r>
          </a:p>
          <a:p>
            <a:pPr algn="ctr"/>
            <a:r>
              <a:rPr lang="en-US" sz="10000" b="1" dirty="0">
                <a:solidFill>
                  <a:schemeClr val="bg1"/>
                </a:solidFill>
                <a:latin typeface="Verdana" panose="020B0604030504040204" pitchFamily="34" charset="0"/>
                <a:ea typeface="Verdana" panose="020B0604030504040204" pitchFamily="34" charset="0"/>
                <a:cs typeface="ADLaM Display" panose="02010000000000000000" pitchFamily="2" charset="0"/>
              </a:rPr>
              <a:t>Extended Title (Optional)</a:t>
            </a:r>
          </a:p>
          <a:p>
            <a:pPr algn="ctr"/>
            <a:endParaRPr lang="en-US" sz="10000" b="1" dirty="0">
              <a:solidFill>
                <a:schemeClr val="bg1"/>
              </a:solidFill>
              <a:latin typeface="Verdana" panose="020B0604030504040204" pitchFamily="34" charset="0"/>
              <a:ea typeface="Verdana" panose="020B0604030504040204" pitchFamily="34" charset="0"/>
              <a:cs typeface="ADLaM Display" panose="02010000000000000000" pitchFamily="2" charset="0"/>
            </a:endParaRPr>
          </a:p>
          <a:p>
            <a:pPr algn="ctr"/>
            <a:r>
              <a:rPr lang="en-US" sz="7500" b="1" dirty="0">
                <a:solidFill>
                  <a:schemeClr val="bg1"/>
                </a:solidFill>
                <a:latin typeface="Verdana" panose="020B0604030504040204" pitchFamily="34" charset="0"/>
                <a:ea typeface="Verdana" panose="020B0604030504040204" pitchFamily="34" charset="0"/>
                <a:cs typeface="ADLaM Display" panose="02010000000000000000" pitchFamily="2" charset="0"/>
              </a:rPr>
              <a:t>Presenter Names</a:t>
            </a:r>
          </a:p>
        </p:txBody>
      </p:sp>
      <p:sp>
        <p:nvSpPr>
          <p:cNvPr id="15" name="TextBox 14" descr="Subheading 1">
            <a:extLst>
              <a:ext uri="{FF2B5EF4-FFF2-40B4-BE49-F238E27FC236}">
                <a16:creationId xmlns:a16="http://schemas.microsoft.com/office/drawing/2014/main" id="{56448CF3-B9F0-D56C-C2AD-84E8B70AA294}"/>
              </a:ext>
            </a:extLst>
          </p:cNvPr>
          <p:cNvSpPr txBox="1"/>
          <p:nvPr/>
        </p:nvSpPr>
        <p:spPr>
          <a:xfrm>
            <a:off x="849923" y="15045488"/>
            <a:ext cx="1645920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36" name="TextBox 35" descr="Section title: Body text&#10;Body text is best kept in sans-serif fonts to improve universal readability&#10;Keep body text left aligned to distinguish it from titles&#10;&#10;For a brief overview of how to use PowerPoint to design your research poster, click here&#10;&#10;For a more in-depth overview of how to use PowerPoint to design your research poster, click here">
            <a:extLst>
              <a:ext uri="{FF2B5EF4-FFF2-40B4-BE49-F238E27FC236}">
                <a16:creationId xmlns:a16="http://schemas.microsoft.com/office/drawing/2014/main" id="{D2A52ECB-B5CA-E7CF-D474-651824D721CA}"/>
              </a:ext>
            </a:extLst>
          </p:cNvPr>
          <p:cNvSpPr txBox="1"/>
          <p:nvPr/>
        </p:nvSpPr>
        <p:spPr>
          <a:xfrm>
            <a:off x="3341077" y="17750861"/>
            <a:ext cx="11594124" cy="9694962"/>
          </a:xfrm>
          <a:prstGeom prst="rect">
            <a:avLst/>
          </a:prstGeom>
          <a:noFill/>
        </p:spPr>
        <p:txBody>
          <a:bodyPr wrap="square" rtlCol="0">
            <a:spAutoFit/>
          </a:bodyPr>
          <a:lstStyle/>
          <a:p>
            <a:r>
              <a:rPr lang="en-US" sz="4800" b="1" dirty="0">
                <a:latin typeface="Arial" panose="020B0604020202020204" pitchFamily="34" charset="0"/>
                <a:cs typeface="Arial" panose="020B0604020202020204" pitchFamily="34" charset="0"/>
              </a:rPr>
              <a:t>Body text</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Body text is best kept in sans-serif fonts for readability</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Keep body text left aligned to distinguish it from titles</a:t>
            </a:r>
          </a:p>
          <a:p>
            <a:pPr marL="685783" indent="-685783">
              <a:buFont typeface="Arial" panose="020B0604020202020204" pitchFamily="34" charset="0"/>
              <a:buChar char="•"/>
            </a:pP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For a brief overview of how to use PowerPoint to design your research poster, click </a:t>
            </a:r>
            <a:r>
              <a:rPr lang="en-US" sz="4800" dirty="0">
                <a:latin typeface="Arial" panose="020B0604020202020204" pitchFamily="34" charset="0"/>
                <a:cs typeface="Arial" panose="020B0604020202020204" pitchFamily="34" charset="0"/>
                <a:hlinkClick r:id="rId4"/>
              </a:rPr>
              <a:t>here</a:t>
            </a: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For a more in-depth overview of how to use PowerPoint to design your research poster, click </a:t>
            </a:r>
            <a:r>
              <a:rPr lang="en-US" sz="4800" dirty="0">
                <a:latin typeface="Arial" panose="020B0604020202020204" pitchFamily="34" charset="0"/>
                <a:cs typeface="Arial" panose="020B0604020202020204" pitchFamily="34" charset="0"/>
                <a:hlinkClick r:id="rId5"/>
              </a:rPr>
              <a:t>here</a:t>
            </a:r>
            <a:endParaRPr lang="en-US" sz="4800" dirty="0">
              <a:latin typeface="Arial" panose="020B0604020202020204" pitchFamily="34" charset="0"/>
              <a:cs typeface="Arial" panose="020B0604020202020204" pitchFamily="34" charset="0"/>
            </a:endParaRPr>
          </a:p>
        </p:txBody>
      </p:sp>
      <p:sp>
        <p:nvSpPr>
          <p:cNvPr id="10" name="TextBox 9" descr="Insert graphics and zoom in to 100% to ensure image files are not blurry">
            <a:extLst>
              <a:ext uri="{FF2B5EF4-FFF2-40B4-BE49-F238E27FC236}">
                <a16:creationId xmlns:a16="http://schemas.microsoft.com/office/drawing/2014/main" id="{6A48DEF7-32CD-E0F3-9399-7205246BAB1C}"/>
              </a:ext>
            </a:extLst>
          </p:cNvPr>
          <p:cNvSpPr txBox="1"/>
          <p:nvPr/>
        </p:nvSpPr>
        <p:spPr>
          <a:xfrm>
            <a:off x="4707209" y="30419898"/>
            <a:ext cx="8744626" cy="5632311"/>
          </a:xfrm>
          <a:prstGeom prst="rect">
            <a:avLst/>
          </a:prstGeom>
          <a:noFill/>
        </p:spPr>
        <p:txBody>
          <a:bodyPr wrap="square" rtlCol="0">
            <a:spAutoFit/>
          </a:bodyPr>
          <a:lstStyle/>
          <a:p>
            <a:pPr algn="ctr"/>
            <a:r>
              <a:rPr lang="en-US" sz="4000" dirty="0">
                <a:latin typeface="Arial" panose="020B0604020202020204" pitchFamily="34" charset="0"/>
                <a:cs typeface="Arial" panose="020B0604020202020204" pitchFamily="34" charset="0"/>
              </a:rPr>
              <a:t>Insert graphics and zoom in to 100% to ensure image files are not blurry</a:t>
            </a:r>
          </a:p>
          <a:p>
            <a:pPr algn="ctr"/>
            <a:endParaRPr lang="en-US" altLang="en-US" sz="4000" dirty="0">
              <a:latin typeface="Arial" panose="020B0604020202020204" pitchFamily="34" charset="0"/>
            </a:endParaRPr>
          </a:p>
          <a:p>
            <a:pPr algn="ctr"/>
            <a:r>
              <a:rPr lang="en-US" altLang="en-US" sz="4000" dirty="0">
                <a:latin typeface="Arial" panose="020B0604020202020204" pitchFamily="34" charset="0"/>
              </a:rPr>
              <a:t>Write Alt Text for all images. Right click on the image and choose View or Edit Alt Text from the menu. If the image is purely decorative and has no function, check the “Mark as decorative.</a:t>
            </a:r>
            <a:endParaRPr lang="en-US" sz="4000" dirty="0">
              <a:latin typeface="Arial" panose="020B0604020202020204" pitchFamily="34" charset="0"/>
              <a:cs typeface="Arial" panose="020B0604020202020204" pitchFamily="34" charset="0"/>
            </a:endParaRPr>
          </a:p>
        </p:txBody>
      </p:sp>
      <p:sp>
        <p:nvSpPr>
          <p:cNvPr id="16" name="TextBox 15" descr="Subheading 2">
            <a:extLst>
              <a:ext uri="{FF2B5EF4-FFF2-40B4-BE49-F238E27FC236}">
                <a16:creationId xmlns:a16="http://schemas.microsoft.com/office/drawing/2014/main" id="{53C0E5F3-E781-ADEC-10D5-D3CCCD34A51B}"/>
              </a:ext>
            </a:extLst>
          </p:cNvPr>
          <p:cNvSpPr txBox="1"/>
          <p:nvPr/>
        </p:nvSpPr>
        <p:spPr>
          <a:xfrm>
            <a:off x="15621000" y="15028487"/>
            <a:ext cx="1645920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37" name="TextBox 36" descr="Section title: Body text&#10;List information in bulleted format for the most clarity and conciseness&#10;The goal of a poster should be to capture a bite-sized story of your research">
            <a:extLst>
              <a:ext uri="{FF2B5EF4-FFF2-40B4-BE49-F238E27FC236}">
                <a16:creationId xmlns:a16="http://schemas.microsoft.com/office/drawing/2014/main" id="{3E240F78-72C4-020A-8D25-F54639A3F7AE}"/>
              </a:ext>
            </a:extLst>
          </p:cNvPr>
          <p:cNvSpPr txBox="1"/>
          <p:nvPr/>
        </p:nvSpPr>
        <p:spPr>
          <a:xfrm>
            <a:off x="17983201" y="17750861"/>
            <a:ext cx="11711354" cy="4524315"/>
          </a:xfrm>
          <a:prstGeom prst="rect">
            <a:avLst/>
          </a:prstGeom>
          <a:noFill/>
        </p:spPr>
        <p:txBody>
          <a:bodyPr wrap="square">
            <a:spAutoFit/>
          </a:bodyPr>
          <a:lstStyle/>
          <a:p>
            <a:r>
              <a:rPr lang="en-US" sz="4800" b="1" dirty="0">
                <a:latin typeface="Arial" panose="020B0604020202020204" pitchFamily="34" charset="0"/>
                <a:cs typeface="Arial" panose="020B0604020202020204" pitchFamily="34" charset="0"/>
              </a:rPr>
              <a:t>Body text</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List information in bulleted format for the most clarity and conciseness</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The goal of a poster should be to capture a bite-sized story of your research</a:t>
            </a:r>
          </a:p>
        </p:txBody>
      </p:sp>
      <p:pic>
        <p:nvPicPr>
          <p:cNvPr id="26" name="Picture 4" descr="Radford University Logo">
            <a:extLst>
              <a:ext uri="{FF2B5EF4-FFF2-40B4-BE49-F238E27FC236}">
                <a16:creationId xmlns:a16="http://schemas.microsoft.com/office/drawing/2014/main" id="{D66F93C3-7052-340E-5965-226730648CA1}"/>
              </a:ext>
              <a:ext uri="{C183D7F6-B498-43B3-948B-1728B52AA6E4}">
                <adec:decorative xmlns:adec="http://schemas.microsoft.com/office/drawing/2017/decorative" val="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29064" y="39954897"/>
            <a:ext cx="2211725" cy="1828800"/>
          </a:xfrm>
          <a:prstGeom prst="rect">
            <a:avLst/>
          </a:prstGeom>
          <a:noFill/>
          <a:extLst>
            <a:ext uri="{909E8E84-426E-40DD-AFC4-6F175D3DCCD1}">
              <a14:hiddenFill xmlns:a14="http://schemas.microsoft.com/office/drawing/2010/main">
                <a:solidFill>
                  <a:srgbClr val="FFFFFF"/>
                </a:solidFill>
              </a14:hiddenFill>
            </a:ext>
          </a:extLst>
        </p:spPr>
      </p:pic>
      <p:sp>
        <p:nvSpPr>
          <p:cNvPr id="33" name="TextBox 32" descr="Acknowledgements: thank you to (Office Name(s)) for contributing to this research and to the OURS Office for printing this poster.">
            <a:extLst>
              <a:ext uri="{FF2B5EF4-FFF2-40B4-BE49-F238E27FC236}">
                <a16:creationId xmlns:a16="http://schemas.microsoft.com/office/drawing/2014/main" id="{46153C95-4CA1-C703-2AE7-078E818B4B66}"/>
              </a:ext>
            </a:extLst>
          </p:cNvPr>
          <p:cNvSpPr txBox="1"/>
          <p:nvPr/>
        </p:nvSpPr>
        <p:spPr>
          <a:xfrm>
            <a:off x="5556736" y="39380165"/>
            <a:ext cx="21828371" cy="1569660"/>
          </a:xfrm>
          <a:prstGeom prst="rect">
            <a:avLst/>
          </a:prstGeom>
          <a:noFill/>
        </p:spPr>
        <p:txBody>
          <a:bodyPr wrap="square">
            <a:spAutoFit/>
          </a:bodyPr>
          <a:lstStyle/>
          <a:p>
            <a:r>
              <a:rPr lang="en-US" sz="4800" b="1" dirty="0">
                <a:latin typeface="Arial" panose="020B0604020202020204" pitchFamily="34" charset="0"/>
                <a:cs typeface="Arial" panose="020B0604020202020204" pitchFamily="34" charset="0"/>
              </a:rPr>
              <a:t>Acknowledgements</a:t>
            </a:r>
            <a:r>
              <a:rPr lang="en-US" sz="4800" dirty="0">
                <a:latin typeface="Arial" panose="020B0604020202020204" pitchFamily="34" charset="0"/>
                <a:cs typeface="Arial" panose="020B0604020202020204" pitchFamily="34" charset="0"/>
              </a:rPr>
              <a:t>: thank you to (Office Name(s)) for contributing to this research and to the OURS Office for printing this poster.</a:t>
            </a:r>
          </a:p>
        </p:txBody>
      </p:sp>
      <p:sp>
        <p:nvSpPr>
          <p:cNvPr id="19" name="TextBox 18" descr="Insert QR Code">
            <a:extLst>
              <a:ext uri="{FF2B5EF4-FFF2-40B4-BE49-F238E27FC236}">
                <a16:creationId xmlns:a16="http://schemas.microsoft.com/office/drawing/2014/main" id="{B03690D6-A29C-AB5C-131B-77C1005CC0DB}"/>
              </a:ext>
            </a:extLst>
          </p:cNvPr>
          <p:cNvSpPr txBox="1"/>
          <p:nvPr/>
        </p:nvSpPr>
        <p:spPr>
          <a:xfrm>
            <a:off x="28678449" y="40038746"/>
            <a:ext cx="2427266" cy="1569660"/>
          </a:xfrm>
          <a:prstGeom prst="rect">
            <a:avLst/>
          </a:prstGeom>
          <a:noFill/>
        </p:spPr>
        <p:txBody>
          <a:bodyPr wrap="square">
            <a:spAutoFit/>
          </a:bodyPr>
          <a:lstStyle/>
          <a:p>
            <a:pPr algn="ctr"/>
            <a:r>
              <a:rPr lang="en-US" sz="4800" dirty="0">
                <a:solidFill>
                  <a:schemeClr val="bg1"/>
                </a:solidFill>
                <a:latin typeface="Arial" panose="020B0604020202020204" pitchFamily="34" charset="0"/>
                <a:cs typeface="Arial" panose="020B0604020202020204" pitchFamily="34" charset="0"/>
              </a:rPr>
              <a:t>QR Code</a:t>
            </a:r>
          </a:p>
        </p:txBody>
      </p:sp>
    </p:spTree>
    <p:extLst>
      <p:ext uri="{BB962C8B-B14F-4D97-AF65-F5344CB8AC3E}">
        <p14:creationId xmlns:p14="http://schemas.microsoft.com/office/powerpoint/2010/main" val="35804824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0065F3-B3B4-B7F9-5888-E27589EAA4D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E02305D-C470-5841-F1E0-EEDAC1A76DF7}"/>
              </a:ext>
              <a:ext uri="{C183D7F6-B498-43B3-948B-1728B52AA6E4}">
                <adec:decorative xmlns:adec="http://schemas.microsoft.com/office/drawing/2017/decorative" val="1"/>
              </a:ext>
            </a:extLst>
          </p:cNvPr>
          <p:cNvSpPr/>
          <p:nvPr/>
        </p:nvSpPr>
        <p:spPr>
          <a:xfrm>
            <a:off x="1090247" y="1090246"/>
            <a:ext cx="30737908" cy="41710708"/>
          </a:xfrm>
          <a:prstGeom prst="rect">
            <a:avLst/>
          </a:prstGeom>
          <a:solidFill>
            <a:srgbClr val="BFCFD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B48BE472-FB0C-6C79-FBF1-475673E079BB}"/>
              </a:ext>
              <a:ext uri="{C183D7F6-B498-43B3-948B-1728B52AA6E4}">
                <adec:decorative xmlns:adec="http://schemas.microsoft.com/office/drawing/2017/decorative" val="1"/>
              </a:ext>
            </a:extLst>
          </p:cNvPr>
          <p:cNvSpPr/>
          <p:nvPr/>
        </p:nvSpPr>
        <p:spPr>
          <a:xfrm>
            <a:off x="1090246" y="1090246"/>
            <a:ext cx="30737908" cy="12865581"/>
          </a:xfrm>
          <a:prstGeom prst="rect">
            <a:avLst/>
          </a:prstGeom>
          <a:solidFill>
            <a:srgbClr val="003D7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14917DB4-58BB-576A-CE70-F432EE116162}"/>
              </a:ext>
              <a:ext uri="{C183D7F6-B498-43B3-948B-1728B52AA6E4}">
                <adec:decorative xmlns:adec="http://schemas.microsoft.com/office/drawing/2017/decorative" val="1"/>
              </a:ext>
            </a:extLst>
          </p:cNvPr>
          <p:cNvSpPr/>
          <p:nvPr/>
        </p:nvSpPr>
        <p:spPr>
          <a:xfrm>
            <a:off x="2286000" y="15351370"/>
            <a:ext cx="13587046" cy="22490723"/>
          </a:xfrm>
          <a:prstGeom prst="rect">
            <a:avLst/>
          </a:prstGeom>
          <a:solidFill>
            <a:srgbClr val="406E94"/>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4C1FEDDB-235E-FEC5-6089-DDCC442667E7}"/>
              </a:ext>
              <a:ext uri="{C183D7F6-B498-43B3-948B-1728B52AA6E4}">
                <adec:decorative xmlns:adec="http://schemas.microsoft.com/office/drawing/2017/decorative" val="1"/>
              </a:ext>
            </a:extLst>
          </p:cNvPr>
          <p:cNvSpPr/>
          <p:nvPr/>
        </p:nvSpPr>
        <p:spPr>
          <a:xfrm>
            <a:off x="17068800" y="15351370"/>
            <a:ext cx="13563600" cy="22490723"/>
          </a:xfrm>
          <a:prstGeom prst="rect">
            <a:avLst/>
          </a:prstGeom>
          <a:solidFill>
            <a:srgbClr val="406E94"/>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A9B405C3-B2B8-A3B9-C7B6-C63F5232864A}"/>
              </a:ext>
              <a:ext uri="{C183D7F6-B498-43B3-948B-1728B52AA6E4}">
                <adec:decorative xmlns:adec="http://schemas.microsoft.com/office/drawing/2017/decorative" val="1"/>
              </a:ext>
            </a:extLst>
          </p:cNvPr>
          <p:cNvSpPr/>
          <p:nvPr/>
        </p:nvSpPr>
        <p:spPr>
          <a:xfrm>
            <a:off x="1090246" y="38914753"/>
            <a:ext cx="30737908" cy="3886201"/>
          </a:xfrm>
          <a:prstGeom prst="rect">
            <a:avLst/>
          </a:prstGeom>
          <a:solidFill>
            <a:srgbClr val="E6ECF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8A63EC2-9922-237B-6F67-53F5E7FA8755}"/>
              </a:ext>
              <a:ext uri="{C183D7F6-B498-43B3-948B-1728B52AA6E4}">
                <adec:decorative xmlns:adec="http://schemas.microsoft.com/office/drawing/2017/decorative" val="1"/>
              </a:ext>
            </a:extLst>
          </p:cNvPr>
          <p:cNvSpPr/>
          <p:nvPr/>
        </p:nvSpPr>
        <p:spPr>
          <a:xfrm>
            <a:off x="3223846" y="14771078"/>
            <a:ext cx="11711354" cy="2092569"/>
          </a:xfrm>
          <a:prstGeom prst="rect">
            <a:avLst/>
          </a:prstGeom>
          <a:solidFill>
            <a:srgbClr val="003D7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D695149-329E-1302-CFED-FAB039E5F574}"/>
              </a:ext>
              <a:ext uri="{C183D7F6-B498-43B3-948B-1728B52AA6E4}">
                <adec:decorative xmlns:adec="http://schemas.microsoft.com/office/drawing/2017/decorative" val="1"/>
              </a:ext>
            </a:extLst>
          </p:cNvPr>
          <p:cNvSpPr/>
          <p:nvPr/>
        </p:nvSpPr>
        <p:spPr>
          <a:xfrm>
            <a:off x="27922380" y="38945233"/>
            <a:ext cx="3875293" cy="3886201"/>
          </a:xfrm>
          <a:prstGeom prst="rect">
            <a:avLst/>
          </a:prstGeom>
          <a:solidFill>
            <a:srgbClr val="003D70"/>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CB5D2F97-94DB-A773-432A-D78DB800D3F8}"/>
              </a:ext>
              <a:ext uri="{C183D7F6-B498-43B3-948B-1728B52AA6E4}">
                <adec:decorative xmlns:adec="http://schemas.microsoft.com/office/drawing/2017/decorative" val="1"/>
              </a:ext>
            </a:extLst>
          </p:cNvPr>
          <p:cNvSpPr/>
          <p:nvPr/>
        </p:nvSpPr>
        <p:spPr>
          <a:xfrm>
            <a:off x="17983201" y="14771077"/>
            <a:ext cx="11711354" cy="2092569"/>
          </a:xfrm>
          <a:prstGeom prst="rect">
            <a:avLst/>
          </a:prstGeom>
          <a:solidFill>
            <a:srgbClr val="003D7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35FFDDFD-D63E-193A-0975-B85BC71685CC}"/>
              </a:ext>
              <a:ext uri="{C183D7F6-B498-43B3-948B-1728B52AA6E4}">
                <adec:decorative xmlns:adec="http://schemas.microsoft.com/office/drawing/2017/decorative" val="1"/>
              </a:ext>
            </a:extLst>
          </p:cNvPr>
          <p:cNvSpPr/>
          <p:nvPr/>
        </p:nvSpPr>
        <p:spPr>
          <a:xfrm>
            <a:off x="2790093" y="17356016"/>
            <a:ext cx="12578860" cy="11414674"/>
          </a:xfrm>
          <a:prstGeom prst="rect">
            <a:avLst/>
          </a:prstGeom>
          <a:solidFill>
            <a:srgbClr val="E6EC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12" name="Rectangle 11">
            <a:extLst>
              <a:ext uri="{FF2B5EF4-FFF2-40B4-BE49-F238E27FC236}">
                <a16:creationId xmlns:a16="http://schemas.microsoft.com/office/drawing/2014/main" id="{13AA9D3D-A0C1-AEFE-4D58-E5199CBE6FD1}"/>
              </a:ext>
              <a:ext uri="{C183D7F6-B498-43B3-948B-1728B52AA6E4}">
                <adec:decorative xmlns:adec="http://schemas.microsoft.com/office/drawing/2017/decorative" val="1"/>
              </a:ext>
            </a:extLst>
          </p:cNvPr>
          <p:cNvSpPr/>
          <p:nvPr/>
        </p:nvSpPr>
        <p:spPr>
          <a:xfrm>
            <a:off x="17549448" y="17356014"/>
            <a:ext cx="12578860" cy="19853034"/>
          </a:xfrm>
          <a:prstGeom prst="rect">
            <a:avLst/>
          </a:prstGeom>
          <a:solidFill>
            <a:srgbClr val="E6EC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13" name="Rectangle 12">
            <a:extLst>
              <a:ext uri="{FF2B5EF4-FFF2-40B4-BE49-F238E27FC236}">
                <a16:creationId xmlns:a16="http://schemas.microsoft.com/office/drawing/2014/main" id="{81D1FFB9-3BE3-C52B-2456-626313506EFD}"/>
              </a:ext>
              <a:ext uri="{C183D7F6-B498-43B3-948B-1728B52AA6E4}">
                <adec:decorative xmlns:adec="http://schemas.microsoft.com/office/drawing/2017/decorative" val="1"/>
              </a:ext>
            </a:extLst>
          </p:cNvPr>
          <p:cNvSpPr/>
          <p:nvPr/>
        </p:nvSpPr>
        <p:spPr>
          <a:xfrm>
            <a:off x="2790093" y="29263060"/>
            <a:ext cx="12578860" cy="7945988"/>
          </a:xfrm>
          <a:prstGeom prst="rect">
            <a:avLst/>
          </a:prstGeom>
          <a:solidFill>
            <a:srgbClr val="E6EC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17" name="Rectangle 16">
            <a:extLst>
              <a:ext uri="{FF2B5EF4-FFF2-40B4-BE49-F238E27FC236}">
                <a16:creationId xmlns:a16="http://schemas.microsoft.com/office/drawing/2014/main" id="{FF8580D6-5DCE-8415-C41D-936648593C80}"/>
              </a:ext>
              <a:ext uri="{C183D7F6-B498-43B3-948B-1728B52AA6E4}">
                <adec:decorative xmlns:adec="http://schemas.microsoft.com/office/drawing/2017/decorative" val="1"/>
              </a:ext>
            </a:extLst>
          </p:cNvPr>
          <p:cNvSpPr/>
          <p:nvPr/>
        </p:nvSpPr>
        <p:spPr>
          <a:xfrm>
            <a:off x="1097281" y="38941437"/>
            <a:ext cx="3875293" cy="3886201"/>
          </a:xfrm>
          <a:prstGeom prst="rect">
            <a:avLst/>
          </a:prstGeom>
          <a:solidFill>
            <a:srgbClr val="003D70"/>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F5DFA233-534F-9BDD-AB7F-5FAF4A8F718C}"/>
              </a:ext>
              <a:ext uri="{C183D7F6-B498-43B3-948B-1728B52AA6E4}">
                <adec:decorative xmlns:adec="http://schemas.microsoft.com/office/drawing/2017/decorative" val="1"/>
              </a:ext>
            </a:extLst>
          </p:cNvPr>
          <p:cNvSpPr/>
          <p:nvPr/>
        </p:nvSpPr>
        <p:spPr>
          <a:xfrm>
            <a:off x="3173604" y="29581913"/>
            <a:ext cx="11811837" cy="7308282"/>
          </a:xfrm>
          <a:prstGeom prst="rect">
            <a:avLst/>
          </a:prstGeom>
          <a:solidFill>
            <a:srgbClr val="406E94">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1" name="Picture 30">
            <a:extLst>
              <a:ext uri="{FF2B5EF4-FFF2-40B4-BE49-F238E27FC236}">
                <a16:creationId xmlns:a16="http://schemas.microsoft.com/office/drawing/2014/main" id="{EB5197A4-99D5-F127-E981-9EC0235398D3}"/>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7719" r="7719"/>
          <a:stretch/>
        </p:blipFill>
        <p:spPr>
          <a:xfrm>
            <a:off x="1945118" y="1920560"/>
            <a:ext cx="29039233" cy="11126380"/>
          </a:xfrm>
          <a:prstGeom prst="rect">
            <a:avLst/>
          </a:prstGeom>
        </p:spPr>
      </p:pic>
      <p:sp>
        <p:nvSpPr>
          <p:cNvPr id="28" name="Rectangle 27">
            <a:extLst>
              <a:ext uri="{FF2B5EF4-FFF2-40B4-BE49-F238E27FC236}">
                <a16:creationId xmlns:a16="http://schemas.microsoft.com/office/drawing/2014/main" id="{97FE05D9-AE44-5124-FC39-5A7CB4D12A35}"/>
              </a:ext>
              <a:ext uri="{C183D7F6-B498-43B3-948B-1728B52AA6E4}">
                <adec:decorative xmlns:adec="http://schemas.microsoft.com/office/drawing/2017/decorative" val="1"/>
              </a:ext>
            </a:extLst>
          </p:cNvPr>
          <p:cNvSpPr/>
          <p:nvPr/>
        </p:nvSpPr>
        <p:spPr>
          <a:xfrm>
            <a:off x="1934049" y="1947230"/>
            <a:ext cx="29032458" cy="11166852"/>
          </a:xfrm>
          <a:prstGeom prst="rect">
            <a:avLst/>
          </a:prstGeom>
          <a:solidFill>
            <a:srgbClr val="003D70">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itle 12" descr="Blue poster design template with vertical boxes">
            <a:extLst>
              <a:ext uri="{FF2B5EF4-FFF2-40B4-BE49-F238E27FC236}">
                <a16:creationId xmlns:a16="http://schemas.microsoft.com/office/drawing/2014/main" id="{29CA0DF1-FE97-AF9F-59CD-85B1943F18D3}"/>
              </a:ext>
            </a:extLst>
          </p:cNvPr>
          <p:cNvSpPr>
            <a:spLocks noGrp="1"/>
          </p:cNvSpPr>
          <p:nvPr>
            <p:ph type="ctrTitle"/>
          </p:nvPr>
        </p:nvSpPr>
        <p:spPr>
          <a:xfrm>
            <a:off x="2468880" y="-9222125"/>
            <a:ext cx="27980640" cy="7640320"/>
          </a:xfrm>
        </p:spPr>
        <p:txBody>
          <a:bodyPr>
            <a:normAutofit fontScale="90000"/>
          </a:bodyPr>
          <a:lstStyle/>
          <a:p>
            <a:r>
              <a:rPr lang="en-US" dirty="0">
                <a:latin typeface="Arial" panose="020B0604020202020204" pitchFamily="34" charset="0"/>
                <a:cs typeface="Arial" panose="020B0604020202020204" pitchFamily="34" charset="0"/>
              </a:rPr>
              <a:t>Blue vertical poster design template with vertical boxes</a:t>
            </a:r>
          </a:p>
        </p:txBody>
      </p:sp>
      <p:grpSp>
        <p:nvGrpSpPr>
          <p:cNvPr id="27" name="Group 26" descr="Poster templates are meant to be customized and made your own.">
            <a:extLst>
              <a:ext uri="{FF2B5EF4-FFF2-40B4-BE49-F238E27FC236}">
                <a16:creationId xmlns:a16="http://schemas.microsoft.com/office/drawing/2014/main" id="{C91BA6EF-8D36-CB3D-F553-ED07D2EED84C}"/>
              </a:ext>
            </a:extLst>
          </p:cNvPr>
          <p:cNvGrpSpPr>
            <a:grpSpLocks noChangeAspect="1"/>
          </p:cNvGrpSpPr>
          <p:nvPr/>
        </p:nvGrpSpPr>
        <p:grpSpPr>
          <a:xfrm>
            <a:off x="-21540820" y="6026859"/>
            <a:ext cx="19790064" cy="18288000"/>
            <a:chOff x="-31684546" y="8347803"/>
            <a:chExt cx="26746198" cy="24716164"/>
          </a:xfrm>
        </p:grpSpPr>
        <p:sp>
          <p:nvSpPr>
            <p:cNvPr id="32" name="Star: 7 Points 31">
              <a:extLst>
                <a:ext uri="{FF2B5EF4-FFF2-40B4-BE49-F238E27FC236}">
                  <a16:creationId xmlns:a16="http://schemas.microsoft.com/office/drawing/2014/main" id="{088240E4-7CA1-CF11-676C-16070ECCF2A2}"/>
                </a:ext>
              </a:extLst>
            </p:cNvPr>
            <p:cNvSpPr/>
            <p:nvPr/>
          </p:nvSpPr>
          <p:spPr>
            <a:xfrm>
              <a:off x="-31684546" y="8347803"/>
              <a:ext cx="26746198" cy="24716164"/>
            </a:xfrm>
            <a:prstGeom prst="star7">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4" name="Rectangle 33">
              <a:extLst>
                <a:ext uri="{FF2B5EF4-FFF2-40B4-BE49-F238E27FC236}">
                  <a16:creationId xmlns:a16="http://schemas.microsoft.com/office/drawing/2014/main" id="{168171D4-7411-12EE-03C0-39ABFB8CCCF7}"/>
                </a:ext>
              </a:extLst>
            </p:cNvPr>
            <p:cNvSpPr/>
            <p:nvPr/>
          </p:nvSpPr>
          <p:spPr>
            <a:xfrm>
              <a:off x="-27643013" y="14611695"/>
              <a:ext cx="18803815" cy="1339232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5" name="TextBox 34">
              <a:extLst>
                <a:ext uri="{FF2B5EF4-FFF2-40B4-BE49-F238E27FC236}">
                  <a16:creationId xmlns:a16="http://schemas.microsoft.com/office/drawing/2014/main" id="{16FDE838-6FC5-5C6E-83A7-66E9DA77D9F3}"/>
                </a:ext>
              </a:extLst>
            </p:cNvPr>
            <p:cNvSpPr txBox="1"/>
            <p:nvPr/>
          </p:nvSpPr>
          <p:spPr>
            <a:xfrm>
              <a:off x="-27713355" y="16253956"/>
              <a:ext cx="18803815" cy="10107800"/>
            </a:xfrm>
            <a:prstGeom prst="rect">
              <a:avLst/>
            </a:prstGeom>
            <a:noFill/>
          </p:spPr>
          <p:txBody>
            <a:bodyPr wrap="square" rtlCol="0">
              <a:spAutoFit/>
            </a:bodyPr>
            <a:lstStyle/>
            <a:p>
              <a:pPr algn="ctr"/>
              <a:r>
                <a:rPr lang="en-US" sz="12000" dirty="0">
                  <a:latin typeface="Arial" panose="020B0604020202020204" pitchFamily="34" charset="0"/>
                  <a:ea typeface="ADLaM Display" panose="02010000000000000000" pitchFamily="2" charset="0"/>
                  <a:cs typeface="Arial" panose="020B0604020202020204" pitchFamily="34" charset="0"/>
                </a:rPr>
                <a:t>Poster templates are meant to be customized and made your own.</a:t>
              </a:r>
            </a:p>
          </p:txBody>
        </p:sp>
      </p:grpSp>
      <p:sp>
        <p:nvSpPr>
          <p:cNvPr id="29" name="TextBox 28" descr="Insert main poster title and presenter(s) names.">
            <a:extLst>
              <a:ext uri="{FF2B5EF4-FFF2-40B4-BE49-F238E27FC236}">
                <a16:creationId xmlns:a16="http://schemas.microsoft.com/office/drawing/2014/main" id="{6610DF8A-709C-4C0D-CC69-CEA792BB51B9}"/>
              </a:ext>
            </a:extLst>
          </p:cNvPr>
          <p:cNvSpPr txBox="1"/>
          <p:nvPr/>
        </p:nvSpPr>
        <p:spPr>
          <a:xfrm>
            <a:off x="1951892" y="5430781"/>
            <a:ext cx="29014614" cy="7017306"/>
          </a:xfrm>
          <a:prstGeom prst="rect">
            <a:avLst/>
          </a:prstGeom>
          <a:noFill/>
        </p:spPr>
        <p:txBody>
          <a:bodyPr wrap="square" rtlCol="0">
            <a:spAutoFit/>
          </a:bodyPr>
          <a:lstStyle/>
          <a:p>
            <a:pPr algn="ctr"/>
            <a:r>
              <a:rPr lang="en-US" sz="17500" b="1" dirty="0">
                <a:solidFill>
                  <a:schemeClr val="bg1"/>
                </a:solidFill>
                <a:latin typeface="Verdana" panose="020B0604030504040204" pitchFamily="34" charset="0"/>
                <a:ea typeface="Verdana" panose="020B0604030504040204" pitchFamily="34" charset="0"/>
                <a:cs typeface="ADLaM Display" panose="02010000000000000000" pitchFamily="2" charset="0"/>
              </a:rPr>
              <a:t>Main Poster Title</a:t>
            </a:r>
          </a:p>
          <a:p>
            <a:pPr algn="ctr"/>
            <a:r>
              <a:rPr lang="en-US" sz="10000" b="1" dirty="0">
                <a:solidFill>
                  <a:schemeClr val="bg1"/>
                </a:solidFill>
                <a:latin typeface="Verdana" panose="020B0604030504040204" pitchFamily="34" charset="0"/>
                <a:ea typeface="Verdana" panose="020B0604030504040204" pitchFamily="34" charset="0"/>
                <a:cs typeface="ADLaM Display" panose="02010000000000000000" pitchFamily="2" charset="0"/>
              </a:rPr>
              <a:t>Extended Title (Optional)</a:t>
            </a:r>
          </a:p>
          <a:p>
            <a:pPr algn="ctr"/>
            <a:endParaRPr lang="en-US" sz="10000" b="1" dirty="0">
              <a:solidFill>
                <a:schemeClr val="bg1"/>
              </a:solidFill>
              <a:latin typeface="Verdana" panose="020B0604030504040204" pitchFamily="34" charset="0"/>
              <a:ea typeface="Verdana" panose="020B0604030504040204" pitchFamily="34" charset="0"/>
              <a:cs typeface="ADLaM Display" panose="02010000000000000000" pitchFamily="2" charset="0"/>
            </a:endParaRPr>
          </a:p>
          <a:p>
            <a:pPr algn="ctr"/>
            <a:r>
              <a:rPr lang="en-US" sz="7500" b="1" dirty="0">
                <a:solidFill>
                  <a:schemeClr val="bg1"/>
                </a:solidFill>
                <a:latin typeface="Verdana" panose="020B0604030504040204" pitchFamily="34" charset="0"/>
                <a:ea typeface="Verdana" panose="020B0604030504040204" pitchFamily="34" charset="0"/>
                <a:cs typeface="ADLaM Display" panose="02010000000000000000" pitchFamily="2" charset="0"/>
              </a:rPr>
              <a:t>Presenter Names</a:t>
            </a:r>
          </a:p>
        </p:txBody>
      </p:sp>
      <p:sp>
        <p:nvSpPr>
          <p:cNvPr id="15" name="TextBox 14" descr="Subheading 1">
            <a:extLst>
              <a:ext uri="{FF2B5EF4-FFF2-40B4-BE49-F238E27FC236}">
                <a16:creationId xmlns:a16="http://schemas.microsoft.com/office/drawing/2014/main" id="{6F28C18A-B0F3-88E1-6B09-A93BBE457462}"/>
              </a:ext>
            </a:extLst>
          </p:cNvPr>
          <p:cNvSpPr txBox="1"/>
          <p:nvPr/>
        </p:nvSpPr>
        <p:spPr>
          <a:xfrm>
            <a:off x="849923" y="15045488"/>
            <a:ext cx="1645920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36" name="TextBox 35" descr="Section title: Body text&#10;Body text is best kept in sans-serif fonts to improve universal readability&#10;Keep body text left aligned to distinguish it from titles&#10;&#10;For a brief overview of how to use PowerPoint to design your research poster, click here&#10;&#10;For a more in-depth overview of how to use PowerPoint to design your research poster, click here">
            <a:extLst>
              <a:ext uri="{FF2B5EF4-FFF2-40B4-BE49-F238E27FC236}">
                <a16:creationId xmlns:a16="http://schemas.microsoft.com/office/drawing/2014/main" id="{F17E7C19-024A-1030-65A6-E02D4527150A}"/>
              </a:ext>
            </a:extLst>
          </p:cNvPr>
          <p:cNvSpPr txBox="1"/>
          <p:nvPr/>
        </p:nvSpPr>
        <p:spPr>
          <a:xfrm>
            <a:off x="3341077" y="17750861"/>
            <a:ext cx="11594124" cy="9694962"/>
          </a:xfrm>
          <a:prstGeom prst="rect">
            <a:avLst/>
          </a:prstGeom>
          <a:noFill/>
        </p:spPr>
        <p:txBody>
          <a:bodyPr wrap="square" rtlCol="0">
            <a:spAutoFit/>
          </a:bodyPr>
          <a:lstStyle/>
          <a:p>
            <a:r>
              <a:rPr lang="en-US" sz="4800" b="1" dirty="0">
                <a:latin typeface="Arial" panose="020B0604020202020204" pitchFamily="34" charset="0"/>
                <a:cs typeface="Arial" panose="020B0604020202020204" pitchFamily="34" charset="0"/>
              </a:rPr>
              <a:t>Body text</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Body text is best kept in sans-serif fonts for readability</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Keep body text left aligned to distinguish it from titles</a:t>
            </a:r>
          </a:p>
          <a:p>
            <a:pPr marL="685783" indent="-685783">
              <a:buFont typeface="Arial" panose="020B0604020202020204" pitchFamily="34" charset="0"/>
              <a:buChar char="•"/>
            </a:pP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For a brief overview of how to use PowerPoint to design your research poster, click </a:t>
            </a:r>
            <a:r>
              <a:rPr lang="en-US" sz="4800" dirty="0">
                <a:latin typeface="Arial" panose="020B0604020202020204" pitchFamily="34" charset="0"/>
                <a:cs typeface="Arial" panose="020B0604020202020204" pitchFamily="34" charset="0"/>
                <a:hlinkClick r:id="rId4"/>
              </a:rPr>
              <a:t>here</a:t>
            </a: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For a more in-depth overview of how to use PowerPoint to design your research poster, click </a:t>
            </a:r>
            <a:r>
              <a:rPr lang="en-US" sz="4800" dirty="0">
                <a:latin typeface="Arial" panose="020B0604020202020204" pitchFamily="34" charset="0"/>
                <a:cs typeface="Arial" panose="020B0604020202020204" pitchFamily="34" charset="0"/>
                <a:hlinkClick r:id="rId5"/>
              </a:rPr>
              <a:t>here</a:t>
            </a:r>
            <a:endParaRPr lang="en-US" sz="4800" dirty="0">
              <a:latin typeface="Arial" panose="020B0604020202020204" pitchFamily="34" charset="0"/>
              <a:cs typeface="Arial" panose="020B0604020202020204" pitchFamily="34" charset="0"/>
            </a:endParaRPr>
          </a:p>
        </p:txBody>
      </p:sp>
      <p:sp>
        <p:nvSpPr>
          <p:cNvPr id="10" name="TextBox 9" descr="Insert graphics and zoom in to 100% to ensure image files are not blurry">
            <a:extLst>
              <a:ext uri="{FF2B5EF4-FFF2-40B4-BE49-F238E27FC236}">
                <a16:creationId xmlns:a16="http://schemas.microsoft.com/office/drawing/2014/main" id="{5FAB0846-F8F0-4A42-3A5F-D05B342E4A37}"/>
              </a:ext>
            </a:extLst>
          </p:cNvPr>
          <p:cNvSpPr txBox="1"/>
          <p:nvPr/>
        </p:nvSpPr>
        <p:spPr>
          <a:xfrm>
            <a:off x="4707209" y="30419898"/>
            <a:ext cx="8744626" cy="5632311"/>
          </a:xfrm>
          <a:prstGeom prst="rect">
            <a:avLst/>
          </a:prstGeom>
          <a:noFill/>
        </p:spPr>
        <p:txBody>
          <a:bodyPr wrap="square" rtlCol="0">
            <a:spAutoFit/>
          </a:bodyPr>
          <a:lstStyle/>
          <a:p>
            <a:pPr algn="ctr"/>
            <a:r>
              <a:rPr lang="en-US" sz="4000" dirty="0">
                <a:latin typeface="Arial" panose="020B0604020202020204" pitchFamily="34" charset="0"/>
                <a:cs typeface="Arial" panose="020B0604020202020204" pitchFamily="34" charset="0"/>
              </a:rPr>
              <a:t>Insert graphics and zoom in to 100% to ensure image files are not blurry</a:t>
            </a:r>
          </a:p>
          <a:p>
            <a:pPr algn="ctr"/>
            <a:endParaRPr lang="en-US" altLang="en-US" sz="4000" dirty="0">
              <a:latin typeface="Arial" panose="020B0604020202020204" pitchFamily="34" charset="0"/>
            </a:endParaRPr>
          </a:p>
          <a:p>
            <a:pPr algn="ctr"/>
            <a:r>
              <a:rPr lang="en-US" altLang="en-US" sz="4000" dirty="0">
                <a:latin typeface="Arial" panose="020B0604020202020204" pitchFamily="34" charset="0"/>
              </a:rPr>
              <a:t>Write Alt Text for all images. Right click on the image and choose View or Edit Alt Text from the menu. If the image is purely decorative and has no function, check the “Mark as decorative.</a:t>
            </a:r>
            <a:endParaRPr lang="en-US" sz="4000" dirty="0">
              <a:latin typeface="Arial" panose="020B0604020202020204" pitchFamily="34" charset="0"/>
              <a:cs typeface="Arial" panose="020B0604020202020204" pitchFamily="34" charset="0"/>
            </a:endParaRPr>
          </a:p>
        </p:txBody>
      </p:sp>
      <p:sp>
        <p:nvSpPr>
          <p:cNvPr id="16" name="TextBox 15" descr="Subheading 2">
            <a:extLst>
              <a:ext uri="{FF2B5EF4-FFF2-40B4-BE49-F238E27FC236}">
                <a16:creationId xmlns:a16="http://schemas.microsoft.com/office/drawing/2014/main" id="{F171B894-0195-2931-9F45-BB9CAC32B6B4}"/>
              </a:ext>
            </a:extLst>
          </p:cNvPr>
          <p:cNvSpPr txBox="1"/>
          <p:nvPr/>
        </p:nvSpPr>
        <p:spPr>
          <a:xfrm>
            <a:off x="15621000" y="15028487"/>
            <a:ext cx="1645920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37" name="TextBox 36" descr="Section title: Body text&#10;List information in bulleted format for the most clarity and conciseness&#10;The goal of a poster should be to capture a bite-sized story of your research">
            <a:extLst>
              <a:ext uri="{FF2B5EF4-FFF2-40B4-BE49-F238E27FC236}">
                <a16:creationId xmlns:a16="http://schemas.microsoft.com/office/drawing/2014/main" id="{60CABC01-714E-5BA8-9A13-85DF9B71B94A}"/>
              </a:ext>
            </a:extLst>
          </p:cNvPr>
          <p:cNvSpPr txBox="1"/>
          <p:nvPr/>
        </p:nvSpPr>
        <p:spPr>
          <a:xfrm>
            <a:off x="17983201" y="17750861"/>
            <a:ext cx="11711354" cy="4524315"/>
          </a:xfrm>
          <a:prstGeom prst="rect">
            <a:avLst/>
          </a:prstGeom>
          <a:noFill/>
        </p:spPr>
        <p:txBody>
          <a:bodyPr wrap="square">
            <a:spAutoFit/>
          </a:bodyPr>
          <a:lstStyle/>
          <a:p>
            <a:r>
              <a:rPr lang="en-US" sz="4800" b="1" dirty="0">
                <a:latin typeface="Arial" panose="020B0604020202020204" pitchFamily="34" charset="0"/>
                <a:cs typeface="Arial" panose="020B0604020202020204" pitchFamily="34" charset="0"/>
              </a:rPr>
              <a:t>Body text</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List information in bulleted format for the most clarity and conciseness</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The goal of a poster should be to capture a bite-sized story of your research</a:t>
            </a:r>
          </a:p>
        </p:txBody>
      </p:sp>
      <p:pic>
        <p:nvPicPr>
          <p:cNvPr id="26" name="Picture 4" descr="Radford University Logo">
            <a:extLst>
              <a:ext uri="{FF2B5EF4-FFF2-40B4-BE49-F238E27FC236}">
                <a16:creationId xmlns:a16="http://schemas.microsoft.com/office/drawing/2014/main" id="{8E60F137-530D-A8A4-25EA-885E34C802C3}"/>
              </a:ext>
              <a:ext uri="{C183D7F6-B498-43B3-948B-1728B52AA6E4}">
                <adec:decorative xmlns:adec="http://schemas.microsoft.com/office/drawing/2017/decorative" val="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29064" y="39954897"/>
            <a:ext cx="2211725" cy="1828800"/>
          </a:xfrm>
          <a:prstGeom prst="rect">
            <a:avLst/>
          </a:prstGeom>
          <a:noFill/>
          <a:extLst>
            <a:ext uri="{909E8E84-426E-40DD-AFC4-6F175D3DCCD1}">
              <a14:hiddenFill xmlns:a14="http://schemas.microsoft.com/office/drawing/2010/main">
                <a:solidFill>
                  <a:srgbClr val="FFFFFF"/>
                </a:solidFill>
              </a14:hiddenFill>
            </a:ext>
          </a:extLst>
        </p:spPr>
      </p:pic>
      <p:sp>
        <p:nvSpPr>
          <p:cNvPr id="33" name="TextBox 32" descr="Acknowledgements: thank you to (Office Name(s)) for contributing to this research and to the OURS Office for printing this poster.">
            <a:extLst>
              <a:ext uri="{FF2B5EF4-FFF2-40B4-BE49-F238E27FC236}">
                <a16:creationId xmlns:a16="http://schemas.microsoft.com/office/drawing/2014/main" id="{6BCD14C0-0F1B-F777-D868-73AB8BA9A435}"/>
              </a:ext>
            </a:extLst>
          </p:cNvPr>
          <p:cNvSpPr txBox="1"/>
          <p:nvPr/>
        </p:nvSpPr>
        <p:spPr>
          <a:xfrm>
            <a:off x="5556736" y="39380165"/>
            <a:ext cx="21828371" cy="1569660"/>
          </a:xfrm>
          <a:prstGeom prst="rect">
            <a:avLst/>
          </a:prstGeom>
          <a:noFill/>
        </p:spPr>
        <p:txBody>
          <a:bodyPr wrap="square">
            <a:spAutoFit/>
          </a:bodyPr>
          <a:lstStyle/>
          <a:p>
            <a:r>
              <a:rPr lang="en-US" sz="4800" b="1" dirty="0">
                <a:latin typeface="Arial" panose="020B0604020202020204" pitchFamily="34" charset="0"/>
                <a:cs typeface="Arial" panose="020B0604020202020204" pitchFamily="34" charset="0"/>
              </a:rPr>
              <a:t>Acknowledgements</a:t>
            </a:r>
            <a:r>
              <a:rPr lang="en-US" sz="4800" dirty="0">
                <a:latin typeface="Arial" panose="020B0604020202020204" pitchFamily="34" charset="0"/>
                <a:cs typeface="Arial" panose="020B0604020202020204" pitchFamily="34" charset="0"/>
              </a:rPr>
              <a:t>: thank you to (Office Name(s)) for contributing to this research and to the OURS Office for printing this poster.</a:t>
            </a:r>
          </a:p>
        </p:txBody>
      </p:sp>
      <p:sp>
        <p:nvSpPr>
          <p:cNvPr id="19" name="TextBox 18" descr="Insert QR Code">
            <a:extLst>
              <a:ext uri="{FF2B5EF4-FFF2-40B4-BE49-F238E27FC236}">
                <a16:creationId xmlns:a16="http://schemas.microsoft.com/office/drawing/2014/main" id="{32EEB31C-226B-5331-3E25-94C6022D04B3}"/>
              </a:ext>
            </a:extLst>
          </p:cNvPr>
          <p:cNvSpPr txBox="1"/>
          <p:nvPr/>
        </p:nvSpPr>
        <p:spPr>
          <a:xfrm>
            <a:off x="28678449" y="40038746"/>
            <a:ext cx="2427266" cy="1569660"/>
          </a:xfrm>
          <a:prstGeom prst="rect">
            <a:avLst/>
          </a:prstGeom>
          <a:noFill/>
        </p:spPr>
        <p:txBody>
          <a:bodyPr wrap="square">
            <a:spAutoFit/>
          </a:bodyPr>
          <a:lstStyle/>
          <a:p>
            <a:pPr algn="ctr"/>
            <a:r>
              <a:rPr lang="en-US" sz="4800" dirty="0">
                <a:solidFill>
                  <a:schemeClr val="bg1"/>
                </a:solidFill>
                <a:latin typeface="Arial" panose="020B0604020202020204" pitchFamily="34" charset="0"/>
                <a:cs typeface="Arial" panose="020B0604020202020204" pitchFamily="34" charset="0"/>
              </a:rPr>
              <a:t>QR Code</a:t>
            </a:r>
          </a:p>
        </p:txBody>
      </p:sp>
    </p:spTree>
    <p:extLst>
      <p:ext uri="{BB962C8B-B14F-4D97-AF65-F5344CB8AC3E}">
        <p14:creationId xmlns:p14="http://schemas.microsoft.com/office/powerpoint/2010/main" val="7057866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E4C10D-D62E-60FE-038B-BD5EEA610F3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9700D02-4FD7-7444-97C4-6707599A331B}"/>
              </a:ext>
              <a:ext uri="{C183D7F6-B498-43B3-948B-1728B52AA6E4}">
                <adec:decorative xmlns:adec="http://schemas.microsoft.com/office/drawing/2017/decorative" val="1"/>
              </a:ext>
            </a:extLst>
          </p:cNvPr>
          <p:cNvSpPr/>
          <p:nvPr/>
        </p:nvSpPr>
        <p:spPr>
          <a:xfrm>
            <a:off x="1090247" y="1090246"/>
            <a:ext cx="30737908" cy="41710708"/>
          </a:xfrm>
          <a:prstGeom prst="rect">
            <a:avLst/>
          </a:prstGeom>
          <a:solidFill>
            <a:srgbClr val="818A5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627D5FD6-7136-8C04-5996-AB3C05B6AD08}"/>
              </a:ext>
              <a:ext uri="{C183D7F6-B498-43B3-948B-1728B52AA6E4}">
                <adec:decorative xmlns:adec="http://schemas.microsoft.com/office/drawing/2017/decorative" val="1"/>
              </a:ext>
            </a:extLst>
          </p:cNvPr>
          <p:cNvSpPr/>
          <p:nvPr/>
        </p:nvSpPr>
        <p:spPr>
          <a:xfrm>
            <a:off x="1090246" y="1090246"/>
            <a:ext cx="30737908" cy="12865581"/>
          </a:xfrm>
          <a:prstGeom prst="rect">
            <a:avLst/>
          </a:prstGeom>
          <a:solidFill>
            <a:srgbClr val="585C5F"/>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11E185C1-8ED8-07F6-710E-2314CA2FBAE6}"/>
              </a:ext>
              <a:ext uri="{C183D7F6-B498-43B3-948B-1728B52AA6E4}">
                <adec:decorative xmlns:adec="http://schemas.microsoft.com/office/drawing/2017/decorative" val="1"/>
              </a:ext>
            </a:extLst>
          </p:cNvPr>
          <p:cNvSpPr/>
          <p:nvPr/>
        </p:nvSpPr>
        <p:spPr>
          <a:xfrm>
            <a:off x="2286000" y="15351370"/>
            <a:ext cx="13587046" cy="22490723"/>
          </a:xfrm>
          <a:prstGeom prst="rect">
            <a:avLst/>
          </a:prstGeom>
          <a:solidFill>
            <a:srgbClr val="585C5F"/>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3F430E36-BC53-372D-3E78-E31B82953854}"/>
              </a:ext>
              <a:ext uri="{C183D7F6-B498-43B3-948B-1728B52AA6E4}">
                <adec:decorative xmlns:adec="http://schemas.microsoft.com/office/drawing/2017/decorative" val="1"/>
              </a:ext>
            </a:extLst>
          </p:cNvPr>
          <p:cNvSpPr/>
          <p:nvPr/>
        </p:nvSpPr>
        <p:spPr>
          <a:xfrm>
            <a:off x="17068800" y="15351370"/>
            <a:ext cx="13563600" cy="22490723"/>
          </a:xfrm>
          <a:prstGeom prst="rect">
            <a:avLst/>
          </a:prstGeom>
          <a:solidFill>
            <a:srgbClr val="585C5F"/>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BFD47BA7-47AC-6031-06BC-21F61922C579}"/>
              </a:ext>
              <a:ext uri="{C183D7F6-B498-43B3-948B-1728B52AA6E4}">
                <adec:decorative xmlns:adec="http://schemas.microsoft.com/office/drawing/2017/decorative" val="1"/>
              </a:ext>
            </a:extLst>
          </p:cNvPr>
          <p:cNvSpPr/>
          <p:nvPr/>
        </p:nvSpPr>
        <p:spPr>
          <a:xfrm>
            <a:off x="1090246" y="38914753"/>
            <a:ext cx="30737908" cy="3886201"/>
          </a:xfrm>
          <a:prstGeom prst="rect">
            <a:avLst/>
          </a:prstGeom>
          <a:solidFill>
            <a:srgbClr val="C0C4AF"/>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693348FE-3BC1-AC6E-B637-5AFABD476CBD}"/>
              </a:ext>
              <a:ext uri="{C183D7F6-B498-43B3-948B-1728B52AA6E4}">
                <adec:decorative xmlns:adec="http://schemas.microsoft.com/office/drawing/2017/decorative" val="1"/>
              </a:ext>
            </a:extLst>
          </p:cNvPr>
          <p:cNvSpPr/>
          <p:nvPr/>
        </p:nvSpPr>
        <p:spPr>
          <a:xfrm>
            <a:off x="3223846" y="14771078"/>
            <a:ext cx="11711354" cy="2092569"/>
          </a:xfrm>
          <a:prstGeom prst="rect">
            <a:avLst/>
          </a:prstGeom>
          <a:solidFill>
            <a:srgbClr val="828587"/>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BCFE906-6CBB-B499-6DA7-C1D4B7CEE13F}"/>
              </a:ext>
              <a:ext uri="{C183D7F6-B498-43B3-948B-1728B52AA6E4}">
                <adec:decorative xmlns:adec="http://schemas.microsoft.com/office/drawing/2017/decorative" val="1"/>
              </a:ext>
            </a:extLst>
          </p:cNvPr>
          <p:cNvSpPr/>
          <p:nvPr/>
        </p:nvSpPr>
        <p:spPr>
          <a:xfrm>
            <a:off x="27922380" y="38945233"/>
            <a:ext cx="3875293" cy="3886201"/>
          </a:xfrm>
          <a:prstGeom prst="rect">
            <a:avLst/>
          </a:prstGeom>
          <a:solidFill>
            <a:srgbClr val="585C5F"/>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DA1FB1D9-72D2-4272-CEC5-1A75C668609E}"/>
              </a:ext>
              <a:ext uri="{C183D7F6-B498-43B3-948B-1728B52AA6E4}">
                <adec:decorative xmlns:adec="http://schemas.microsoft.com/office/drawing/2017/decorative" val="1"/>
              </a:ext>
            </a:extLst>
          </p:cNvPr>
          <p:cNvSpPr/>
          <p:nvPr/>
        </p:nvSpPr>
        <p:spPr>
          <a:xfrm>
            <a:off x="17983201" y="14771077"/>
            <a:ext cx="11711354" cy="2092569"/>
          </a:xfrm>
          <a:prstGeom prst="rect">
            <a:avLst/>
          </a:prstGeom>
          <a:solidFill>
            <a:srgbClr val="828587"/>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7D298006-3C1A-6A70-D9D1-AE84744F63D4}"/>
              </a:ext>
              <a:ext uri="{C183D7F6-B498-43B3-948B-1728B52AA6E4}">
                <adec:decorative xmlns:adec="http://schemas.microsoft.com/office/drawing/2017/decorative" val="1"/>
              </a:ext>
            </a:extLst>
          </p:cNvPr>
          <p:cNvSpPr/>
          <p:nvPr/>
        </p:nvSpPr>
        <p:spPr>
          <a:xfrm>
            <a:off x="2790093" y="17356016"/>
            <a:ext cx="12578860" cy="11414674"/>
          </a:xfrm>
          <a:prstGeom prst="rect">
            <a:avLst/>
          </a:prstGeom>
          <a:solidFill>
            <a:srgbClr val="C0C4A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12" name="Rectangle 11">
            <a:extLst>
              <a:ext uri="{FF2B5EF4-FFF2-40B4-BE49-F238E27FC236}">
                <a16:creationId xmlns:a16="http://schemas.microsoft.com/office/drawing/2014/main" id="{368590B8-2A39-A68D-84E5-0B71287528A0}"/>
              </a:ext>
              <a:ext uri="{C183D7F6-B498-43B3-948B-1728B52AA6E4}">
                <adec:decorative xmlns:adec="http://schemas.microsoft.com/office/drawing/2017/decorative" val="1"/>
              </a:ext>
            </a:extLst>
          </p:cNvPr>
          <p:cNvSpPr/>
          <p:nvPr/>
        </p:nvSpPr>
        <p:spPr>
          <a:xfrm>
            <a:off x="17549448" y="17356014"/>
            <a:ext cx="12578860" cy="19853034"/>
          </a:xfrm>
          <a:prstGeom prst="rect">
            <a:avLst/>
          </a:prstGeom>
          <a:solidFill>
            <a:srgbClr val="C0C4A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13" name="Rectangle 12">
            <a:extLst>
              <a:ext uri="{FF2B5EF4-FFF2-40B4-BE49-F238E27FC236}">
                <a16:creationId xmlns:a16="http://schemas.microsoft.com/office/drawing/2014/main" id="{C0070C6A-A008-CFC2-9BC7-2FCF776DEA68}"/>
              </a:ext>
              <a:ext uri="{C183D7F6-B498-43B3-948B-1728B52AA6E4}">
                <adec:decorative xmlns:adec="http://schemas.microsoft.com/office/drawing/2017/decorative" val="1"/>
              </a:ext>
            </a:extLst>
          </p:cNvPr>
          <p:cNvSpPr/>
          <p:nvPr/>
        </p:nvSpPr>
        <p:spPr>
          <a:xfrm>
            <a:off x="2790093" y="29263060"/>
            <a:ext cx="12578860" cy="7945988"/>
          </a:xfrm>
          <a:prstGeom prst="rect">
            <a:avLst/>
          </a:prstGeom>
          <a:solidFill>
            <a:srgbClr val="C0C4A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30" name="Rectangle 29">
            <a:extLst>
              <a:ext uri="{FF2B5EF4-FFF2-40B4-BE49-F238E27FC236}">
                <a16:creationId xmlns:a16="http://schemas.microsoft.com/office/drawing/2014/main" id="{844196C0-6642-3EDC-645D-6A801B29F9CD}"/>
              </a:ext>
              <a:ext uri="{C183D7F6-B498-43B3-948B-1728B52AA6E4}">
                <adec:decorative xmlns:adec="http://schemas.microsoft.com/office/drawing/2017/decorative" val="1"/>
              </a:ext>
            </a:extLst>
          </p:cNvPr>
          <p:cNvSpPr/>
          <p:nvPr/>
        </p:nvSpPr>
        <p:spPr>
          <a:xfrm>
            <a:off x="3173604" y="29581913"/>
            <a:ext cx="11811837" cy="7308282"/>
          </a:xfrm>
          <a:prstGeom prst="rect">
            <a:avLst/>
          </a:prstGeom>
          <a:solidFill>
            <a:srgbClr val="818A5F">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1" name="Picture 30">
            <a:extLst>
              <a:ext uri="{FF2B5EF4-FFF2-40B4-BE49-F238E27FC236}">
                <a16:creationId xmlns:a16="http://schemas.microsoft.com/office/drawing/2014/main" id="{61191D24-8275-B520-D69A-DCFF7632F28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7719" r="7719"/>
          <a:stretch/>
        </p:blipFill>
        <p:spPr>
          <a:xfrm>
            <a:off x="1927271" y="1939610"/>
            <a:ext cx="29039233" cy="11126380"/>
          </a:xfrm>
          <a:prstGeom prst="rect">
            <a:avLst/>
          </a:prstGeom>
        </p:spPr>
      </p:pic>
      <p:pic>
        <p:nvPicPr>
          <p:cNvPr id="25" name="Picture 4">
            <a:extLst>
              <a:ext uri="{FF2B5EF4-FFF2-40B4-BE49-F238E27FC236}">
                <a16:creationId xmlns:a16="http://schemas.microsoft.com/office/drawing/2014/main" id="{777256F9-F75E-5E00-DA05-6E68F6B5E330}"/>
              </a:ext>
              <a:ext uri="{C183D7F6-B498-43B3-948B-1728B52AA6E4}">
                <adec:decorative xmlns:adec="http://schemas.microsoft.com/office/drawing/2017/decorative" val="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31723" y="39487410"/>
            <a:ext cx="3231882" cy="2672333"/>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28" name="Rectangle 27">
            <a:extLst>
              <a:ext uri="{FF2B5EF4-FFF2-40B4-BE49-F238E27FC236}">
                <a16:creationId xmlns:a16="http://schemas.microsoft.com/office/drawing/2014/main" id="{41458CE4-0285-4C02-C6B9-3C757B314CF1}"/>
              </a:ext>
              <a:ext uri="{C183D7F6-B498-43B3-948B-1728B52AA6E4}">
                <adec:decorative xmlns:adec="http://schemas.microsoft.com/office/drawing/2017/decorative" val="1"/>
              </a:ext>
            </a:extLst>
          </p:cNvPr>
          <p:cNvSpPr/>
          <p:nvPr/>
        </p:nvSpPr>
        <p:spPr>
          <a:xfrm>
            <a:off x="1927273" y="1939610"/>
            <a:ext cx="29039233" cy="11166852"/>
          </a:xfrm>
          <a:prstGeom prst="rect">
            <a:avLst/>
          </a:prstGeom>
          <a:solidFill>
            <a:srgbClr val="585C5F">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10D8238C-D4B8-86C4-4369-2EAEA4A39031}"/>
              </a:ext>
              <a:ext uri="{C183D7F6-B498-43B3-948B-1728B52AA6E4}">
                <adec:decorative xmlns:adec="http://schemas.microsoft.com/office/drawing/2017/decorative" val="1"/>
              </a:ext>
            </a:extLst>
          </p:cNvPr>
          <p:cNvSpPr/>
          <p:nvPr/>
        </p:nvSpPr>
        <p:spPr>
          <a:xfrm>
            <a:off x="1097281" y="38941437"/>
            <a:ext cx="3875293" cy="3886201"/>
          </a:xfrm>
          <a:prstGeom prst="rect">
            <a:avLst/>
          </a:prstGeom>
          <a:solidFill>
            <a:srgbClr val="585C5F"/>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itle 12" descr="Green and grey poster design template with vertical boxes">
            <a:extLst>
              <a:ext uri="{FF2B5EF4-FFF2-40B4-BE49-F238E27FC236}">
                <a16:creationId xmlns:a16="http://schemas.microsoft.com/office/drawing/2014/main" id="{B024B0C1-98F9-8996-8284-6D999B2065FB}"/>
              </a:ext>
            </a:extLst>
          </p:cNvPr>
          <p:cNvSpPr>
            <a:spLocks noGrp="1"/>
          </p:cNvSpPr>
          <p:nvPr>
            <p:ph type="ctrTitle"/>
          </p:nvPr>
        </p:nvSpPr>
        <p:spPr>
          <a:xfrm>
            <a:off x="2468880" y="-9222125"/>
            <a:ext cx="27980640" cy="7640320"/>
          </a:xfrm>
        </p:spPr>
        <p:txBody>
          <a:bodyPr>
            <a:normAutofit fontScale="90000"/>
          </a:bodyPr>
          <a:lstStyle/>
          <a:p>
            <a:r>
              <a:rPr lang="en-US" dirty="0">
                <a:latin typeface="Arial" panose="020B0604020202020204" pitchFamily="34" charset="0"/>
                <a:cs typeface="Arial" panose="020B0604020202020204" pitchFamily="34" charset="0"/>
              </a:rPr>
              <a:t>Green and grey vertical poster design template with vertical boxes</a:t>
            </a:r>
          </a:p>
        </p:txBody>
      </p:sp>
      <p:grpSp>
        <p:nvGrpSpPr>
          <p:cNvPr id="32" name="Group 31" descr="Poster templates are meant to be customized and made your own.">
            <a:extLst>
              <a:ext uri="{FF2B5EF4-FFF2-40B4-BE49-F238E27FC236}">
                <a16:creationId xmlns:a16="http://schemas.microsoft.com/office/drawing/2014/main" id="{833E9B2E-B368-55E1-875C-67B436969590}"/>
              </a:ext>
            </a:extLst>
          </p:cNvPr>
          <p:cNvGrpSpPr>
            <a:grpSpLocks noChangeAspect="1"/>
          </p:cNvGrpSpPr>
          <p:nvPr/>
        </p:nvGrpSpPr>
        <p:grpSpPr>
          <a:xfrm>
            <a:off x="-21540820" y="6026859"/>
            <a:ext cx="19790064" cy="18288000"/>
            <a:chOff x="-31684546" y="8347803"/>
            <a:chExt cx="26746198" cy="24716164"/>
          </a:xfrm>
        </p:grpSpPr>
        <p:sp>
          <p:nvSpPr>
            <p:cNvPr id="34" name="Star: 7 Points 33">
              <a:extLst>
                <a:ext uri="{FF2B5EF4-FFF2-40B4-BE49-F238E27FC236}">
                  <a16:creationId xmlns:a16="http://schemas.microsoft.com/office/drawing/2014/main" id="{5AD7ED5F-782B-8EAD-8ACA-2371341AD3F2}"/>
                </a:ext>
              </a:extLst>
            </p:cNvPr>
            <p:cNvSpPr/>
            <p:nvPr/>
          </p:nvSpPr>
          <p:spPr>
            <a:xfrm>
              <a:off x="-31684546" y="8347803"/>
              <a:ext cx="26746198" cy="24716164"/>
            </a:xfrm>
            <a:prstGeom prst="star7">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5" name="Rectangle 34">
              <a:extLst>
                <a:ext uri="{FF2B5EF4-FFF2-40B4-BE49-F238E27FC236}">
                  <a16:creationId xmlns:a16="http://schemas.microsoft.com/office/drawing/2014/main" id="{83835CD4-DB19-86EF-9195-4F7C5256CA00}"/>
                </a:ext>
              </a:extLst>
            </p:cNvPr>
            <p:cNvSpPr/>
            <p:nvPr/>
          </p:nvSpPr>
          <p:spPr>
            <a:xfrm>
              <a:off x="-27643013" y="14611695"/>
              <a:ext cx="18803815" cy="1339232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36" name="TextBox 35">
              <a:extLst>
                <a:ext uri="{FF2B5EF4-FFF2-40B4-BE49-F238E27FC236}">
                  <a16:creationId xmlns:a16="http://schemas.microsoft.com/office/drawing/2014/main" id="{0023DABB-FE14-200D-7DF6-32696292DEA4}"/>
                </a:ext>
              </a:extLst>
            </p:cNvPr>
            <p:cNvSpPr txBox="1"/>
            <p:nvPr/>
          </p:nvSpPr>
          <p:spPr>
            <a:xfrm>
              <a:off x="-27713355" y="16253956"/>
              <a:ext cx="18803815" cy="10107800"/>
            </a:xfrm>
            <a:prstGeom prst="rect">
              <a:avLst/>
            </a:prstGeom>
            <a:noFill/>
          </p:spPr>
          <p:txBody>
            <a:bodyPr wrap="square" rtlCol="0">
              <a:spAutoFit/>
            </a:bodyPr>
            <a:lstStyle/>
            <a:p>
              <a:pPr algn="ctr"/>
              <a:r>
                <a:rPr lang="en-US" sz="12000" dirty="0">
                  <a:latin typeface="Arial" panose="020B0604020202020204" pitchFamily="34" charset="0"/>
                  <a:ea typeface="ADLaM Display" panose="02010000000000000000" pitchFamily="2" charset="0"/>
                  <a:cs typeface="Arial" panose="020B0604020202020204" pitchFamily="34" charset="0"/>
                </a:rPr>
                <a:t>Poster templates are meant to be customized and made your own.</a:t>
              </a:r>
            </a:p>
          </p:txBody>
        </p:sp>
      </p:grpSp>
      <p:sp>
        <p:nvSpPr>
          <p:cNvPr id="29" name="TextBox 28" descr="Insert main poster title and presenter(s) names.">
            <a:extLst>
              <a:ext uri="{FF2B5EF4-FFF2-40B4-BE49-F238E27FC236}">
                <a16:creationId xmlns:a16="http://schemas.microsoft.com/office/drawing/2014/main" id="{42DF2783-E9E0-E94F-5FC4-A43402D55AFB}"/>
              </a:ext>
            </a:extLst>
          </p:cNvPr>
          <p:cNvSpPr txBox="1"/>
          <p:nvPr/>
        </p:nvSpPr>
        <p:spPr>
          <a:xfrm>
            <a:off x="1951892" y="5430781"/>
            <a:ext cx="29014614" cy="7017306"/>
          </a:xfrm>
          <a:prstGeom prst="rect">
            <a:avLst/>
          </a:prstGeom>
          <a:noFill/>
        </p:spPr>
        <p:txBody>
          <a:bodyPr wrap="square" rtlCol="0">
            <a:spAutoFit/>
          </a:bodyPr>
          <a:lstStyle/>
          <a:p>
            <a:pPr algn="ctr"/>
            <a:r>
              <a:rPr lang="en-US" sz="17500" b="1" dirty="0">
                <a:solidFill>
                  <a:schemeClr val="bg1"/>
                </a:solidFill>
                <a:latin typeface="Verdana" panose="020B0604030504040204" pitchFamily="34" charset="0"/>
                <a:ea typeface="Verdana" panose="020B0604030504040204" pitchFamily="34" charset="0"/>
                <a:cs typeface="ADLaM Display" panose="02010000000000000000" pitchFamily="2" charset="0"/>
              </a:rPr>
              <a:t>Main Poster Title</a:t>
            </a:r>
          </a:p>
          <a:p>
            <a:pPr algn="ctr"/>
            <a:r>
              <a:rPr lang="en-US" sz="10000" b="1" dirty="0">
                <a:solidFill>
                  <a:schemeClr val="bg1"/>
                </a:solidFill>
                <a:latin typeface="Verdana" panose="020B0604030504040204" pitchFamily="34" charset="0"/>
                <a:ea typeface="Verdana" panose="020B0604030504040204" pitchFamily="34" charset="0"/>
                <a:cs typeface="ADLaM Display" panose="02010000000000000000" pitchFamily="2" charset="0"/>
              </a:rPr>
              <a:t>Extended Title (Optional)</a:t>
            </a:r>
          </a:p>
          <a:p>
            <a:pPr algn="ctr"/>
            <a:endParaRPr lang="en-US" sz="10000" b="1" dirty="0">
              <a:solidFill>
                <a:schemeClr val="bg1"/>
              </a:solidFill>
              <a:latin typeface="Verdana" panose="020B0604030504040204" pitchFamily="34" charset="0"/>
              <a:ea typeface="Verdana" panose="020B0604030504040204" pitchFamily="34" charset="0"/>
              <a:cs typeface="ADLaM Display" panose="02010000000000000000" pitchFamily="2" charset="0"/>
            </a:endParaRPr>
          </a:p>
          <a:p>
            <a:pPr algn="ctr"/>
            <a:r>
              <a:rPr lang="en-US" sz="7500" b="1" dirty="0">
                <a:solidFill>
                  <a:schemeClr val="bg1"/>
                </a:solidFill>
                <a:latin typeface="Verdana" panose="020B0604030504040204" pitchFamily="34" charset="0"/>
                <a:ea typeface="Verdana" panose="020B0604030504040204" pitchFamily="34" charset="0"/>
                <a:cs typeface="ADLaM Display" panose="02010000000000000000" pitchFamily="2" charset="0"/>
              </a:rPr>
              <a:t>Presenter Names</a:t>
            </a:r>
          </a:p>
        </p:txBody>
      </p:sp>
      <p:sp>
        <p:nvSpPr>
          <p:cNvPr id="15" name="TextBox 14" descr="Subheading 1">
            <a:extLst>
              <a:ext uri="{FF2B5EF4-FFF2-40B4-BE49-F238E27FC236}">
                <a16:creationId xmlns:a16="http://schemas.microsoft.com/office/drawing/2014/main" id="{2998FEE8-A09A-5CB8-A6D0-99560530C6BE}"/>
              </a:ext>
            </a:extLst>
          </p:cNvPr>
          <p:cNvSpPr txBox="1"/>
          <p:nvPr/>
        </p:nvSpPr>
        <p:spPr>
          <a:xfrm>
            <a:off x="849923" y="15045488"/>
            <a:ext cx="1645920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21" name="TextBox 20" descr="Section title: Body text&#10;Body text is best kept in sans-serif fonts to improve universal readability&#10;Keep body text left aligned to distinguish it from titles&#10;&#10;For a brief overview of how to use PowerPoint to design your research poster, click here&#10;&#10;For a more in-depth overview of how to use PowerPoint to design your research poster, click here">
            <a:extLst>
              <a:ext uri="{FF2B5EF4-FFF2-40B4-BE49-F238E27FC236}">
                <a16:creationId xmlns:a16="http://schemas.microsoft.com/office/drawing/2014/main" id="{21E09306-E23A-F187-1E15-C315771CC4AE}"/>
              </a:ext>
            </a:extLst>
          </p:cNvPr>
          <p:cNvSpPr txBox="1"/>
          <p:nvPr/>
        </p:nvSpPr>
        <p:spPr>
          <a:xfrm>
            <a:off x="3341077" y="17750861"/>
            <a:ext cx="11594124" cy="9694962"/>
          </a:xfrm>
          <a:prstGeom prst="rect">
            <a:avLst/>
          </a:prstGeom>
          <a:noFill/>
        </p:spPr>
        <p:txBody>
          <a:bodyPr wrap="square" rtlCol="0">
            <a:spAutoFit/>
          </a:bodyPr>
          <a:lstStyle/>
          <a:p>
            <a:r>
              <a:rPr lang="en-US" sz="4800" b="1" dirty="0">
                <a:latin typeface="Arial" panose="020B0604020202020204" pitchFamily="34" charset="0"/>
                <a:cs typeface="Arial" panose="020B0604020202020204" pitchFamily="34" charset="0"/>
              </a:rPr>
              <a:t>Body text</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Body text is best kept in sans-serif fonts for readability</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Keep body text left aligned to distinguish it from titles</a:t>
            </a:r>
          </a:p>
          <a:p>
            <a:pPr marL="685783" indent="-685783">
              <a:buFont typeface="Arial" panose="020B0604020202020204" pitchFamily="34" charset="0"/>
              <a:buChar char="•"/>
            </a:pP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For a brief overview of how to use PowerPoint to design your research poster, click </a:t>
            </a:r>
            <a:r>
              <a:rPr lang="en-US" sz="4800" dirty="0">
                <a:latin typeface="Arial" panose="020B0604020202020204" pitchFamily="34" charset="0"/>
                <a:cs typeface="Arial" panose="020B0604020202020204" pitchFamily="34" charset="0"/>
                <a:hlinkClick r:id="rId5"/>
              </a:rPr>
              <a:t>here</a:t>
            </a: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For a more in-depth overview of how to use PowerPoint to design your research poster, click </a:t>
            </a:r>
            <a:r>
              <a:rPr lang="en-US" sz="4800" dirty="0">
                <a:latin typeface="Arial" panose="020B0604020202020204" pitchFamily="34" charset="0"/>
                <a:cs typeface="Arial" panose="020B0604020202020204" pitchFamily="34" charset="0"/>
                <a:hlinkClick r:id="rId6"/>
              </a:rPr>
              <a:t>here</a:t>
            </a:r>
            <a:endParaRPr lang="en-US" sz="4800" dirty="0">
              <a:latin typeface="Arial" panose="020B0604020202020204" pitchFamily="34" charset="0"/>
              <a:cs typeface="Arial" panose="020B0604020202020204" pitchFamily="34" charset="0"/>
            </a:endParaRPr>
          </a:p>
        </p:txBody>
      </p:sp>
      <p:sp>
        <p:nvSpPr>
          <p:cNvPr id="10" name="TextBox 9" descr="Insert graphics and zoom in to 100% to ensure image files are not blurry">
            <a:extLst>
              <a:ext uri="{FF2B5EF4-FFF2-40B4-BE49-F238E27FC236}">
                <a16:creationId xmlns:a16="http://schemas.microsoft.com/office/drawing/2014/main" id="{DA549FF2-EFD5-37BF-9D8E-E7D377843766}"/>
              </a:ext>
            </a:extLst>
          </p:cNvPr>
          <p:cNvSpPr txBox="1"/>
          <p:nvPr/>
        </p:nvSpPr>
        <p:spPr>
          <a:xfrm>
            <a:off x="4707209" y="30419898"/>
            <a:ext cx="8744626" cy="5632311"/>
          </a:xfrm>
          <a:prstGeom prst="rect">
            <a:avLst/>
          </a:prstGeom>
          <a:noFill/>
        </p:spPr>
        <p:txBody>
          <a:bodyPr wrap="square" rtlCol="0">
            <a:spAutoFit/>
          </a:bodyPr>
          <a:lstStyle/>
          <a:p>
            <a:pPr algn="ctr"/>
            <a:r>
              <a:rPr lang="en-US" sz="4000" dirty="0">
                <a:latin typeface="Arial" panose="020B0604020202020204" pitchFamily="34" charset="0"/>
                <a:cs typeface="Arial" panose="020B0604020202020204" pitchFamily="34" charset="0"/>
              </a:rPr>
              <a:t>Insert graphics and zoom in to 100% to ensure image files are not blurry</a:t>
            </a:r>
          </a:p>
          <a:p>
            <a:pPr algn="ctr"/>
            <a:endParaRPr lang="en-US" altLang="en-US" sz="4000" dirty="0">
              <a:latin typeface="Arial" panose="020B0604020202020204" pitchFamily="34" charset="0"/>
            </a:endParaRPr>
          </a:p>
          <a:p>
            <a:pPr algn="ctr"/>
            <a:r>
              <a:rPr lang="en-US" altLang="en-US" sz="4000" dirty="0">
                <a:latin typeface="Arial" panose="020B0604020202020204" pitchFamily="34" charset="0"/>
              </a:rPr>
              <a:t>Write Alt Text for all images. Right click on the image and choose View or Edit Alt Text from the menu. If the image is purely decorative and has no function, check the “Mark as decorative.</a:t>
            </a:r>
            <a:endParaRPr lang="en-US" sz="4000" dirty="0">
              <a:latin typeface="Arial" panose="020B0604020202020204" pitchFamily="34" charset="0"/>
              <a:cs typeface="Arial" panose="020B0604020202020204" pitchFamily="34" charset="0"/>
            </a:endParaRPr>
          </a:p>
        </p:txBody>
      </p:sp>
      <p:sp>
        <p:nvSpPr>
          <p:cNvPr id="16" name="TextBox 15" descr="Subheading 2">
            <a:extLst>
              <a:ext uri="{FF2B5EF4-FFF2-40B4-BE49-F238E27FC236}">
                <a16:creationId xmlns:a16="http://schemas.microsoft.com/office/drawing/2014/main" id="{363521D2-7448-13FB-7FBA-8BA9C94FEB4A}"/>
              </a:ext>
            </a:extLst>
          </p:cNvPr>
          <p:cNvSpPr txBox="1"/>
          <p:nvPr/>
        </p:nvSpPr>
        <p:spPr>
          <a:xfrm>
            <a:off x="15621000" y="15028487"/>
            <a:ext cx="1645920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23" name="TextBox 22" descr="Section title: Body text&#10;List information in bulleted format for the most clarity and conciseness&#10;The goal of a poster should be to capture a bite-sized story of your research">
            <a:extLst>
              <a:ext uri="{FF2B5EF4-FFF2-40B4-BE49-F238E27FC236}">
                <a16:creationId xmlns:a16="http://schemas.microsoft.com/office/drawing/2014/main" id="{9AA62BD2-6662-D073-0948-24DF0A3AD884}"/>
              </a:ext>
            </a:extLst>
          </p:cNvPr>
          <p:cNvSpPr txBox="1"/>
          <p:nvPr/>
        </p:nvSpPr>
        <p:spPr>
          <a:xfrm>
            <a:off x="17983201" y="17750861"/>
            <a:ext cx="11711354" cy="4524315"/>
          </a:xfrm>
          <a:prstGeom prst="rect">
            <a:avLst/>
          </a:prstGeom>
          <a:noFill/>
        </p:spPr>
        <p:txBody>
          <a:bodyPr wrap="square">
            <a:spAutoFit/>
          </a:bodyPr>
          <a:lstStyle/>
          <a:p>
            <a:r>
              <a:rPr lang="en-US" sz="4800" b="1" dirty="0">
                <a:latin typeface="Arial" panose="020B0604020202020204" pitchFamily="34" charset="0"/>
                <a:cs typeface="Arial" panose="020B0604020202020204" pitchFamily="34" charset="0"/>
              </a:rPr>
              <a:t>Body text</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List information in bulleted format for the most clarity and conciseness</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The goal of a poster should be to capture a bite-sized story of your research</a:t>
            </a:r>
          </a:p>
        </p:txBody>
      </p:sp>
      <p:pic>
        <p:nvPicPr>
          <p:cNvPr id="27" name="Picture 4" descr="Radford University Logo">
            <a:extLst>
              <a:ext uri="{FF2B5EF4-FFF2-40B4-BE49-F238E27FC236}">
                <a16:creationId xmlns:a16="http://schemas.microsoft.com/office/drawing/2014/main" id="{AA9E2CA3-D530-3C17-3118-717529B6630D}"/>
              </a:ext>
              <a:ext uri="{C183D7F6-B498-43B3-948B-1728B52AA6E4}">
                <adec:decorative xmlns:adec="http://schemas.microsoft.com/office/drawing/2017/decorative" val="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29064" y="39954897"/>
            <a:ext cx="2211725" cy="1828800"/>
          </a:xfrm>
          <a:prstGeom prst="rect">
            <a:avLst/>
          </a:prstGeom>
          <a:noFill/>
          <a:extLst>
            <a:ext uri="{909E8E84-426E-40DD-AFC4-6F175D3DCCD1}">
              <a14:hiddenFill xmlns:a14="http://schemas.microsoft.com/office/drawing/2010/main">
                <a:solidFill>
                  <a:srgbClr val="FFFFFF"/>
                </a:solidFill>
              </a14:hiddenFill>
            </a:ext>
          </a:extLst>
        </p:spPr>
      </p:pic>
      <p:sp>
        <p:nvSpPr>
          <p:cNvPr id="33" name="TextBox 32" descr="Acknowledgements: thank you to (Office Name(s)) for contributing to this research and to the OURS Office for printing this poster.">
            <a:extLst>
              <a:ext uri="{FF2B5EF4-FFF2-40B4-BE49-F238E27FC236}">
                <a16:creationId xmlns:a16="http://schemas.microsoft.com/office/drawing/2014/main" id="{DF80158B-7AE4-7E4E-B668-25E596FD023C}"/>
              </a:ext>
            </a:extLst>
          </p:cNvPr>
          <p:cNvSpPr txBox="1"/>
          <p:nvPr/>
        </p:nvSpPr>
        <p:spPr>
          <a:xfrm>
            <a:off x="5556736" y="39380165"/>
            <a:ext cx="21828371" cy="1569660"/>
          </a:xfrm>
          <a:prstGeom prst="rect">
            <a:avLst/>
          </a:prstGeom>
          <a:noFill/>
        </p:spPr>
        <p:txBody>
          <a:bodyPr wrap="square">
            <a:spAutoFit/>
          </a:bodyPr>
          <a:lstStyle/>
          <a:p>
            <a:r>
              <a:rPr lang="en-US" sz="4800" b="1" dirty="0">
                <a:latin typeface="Arial" panose="020B0604020202020204" pitchFamily="34" charset="0"/>
                <a:cs typeface="Arial" panose="020B0604020202020204" pitchFamily="34" charset="0"/>
              </a:rPr>
              <a:t>Acknowledgements</a:t>
            </a:r>
            <a:r>
              <a:rPr lang="en-US" sz="4800" dirty="0">
                <a:latin typeface="Arial" panose="020B0604020202020204" pitchFamily="34" charset="0"/>
                <a:cs typeface="Arial" panose="020B0604020202020204" pitchFamily="34" charset="0"/>
              </a:rPr>
              <a:t>: thank you to (Office Name(s)) for contributing to this research and to the OURS Office for printing this poster.</a:t>
            </a:r>
          </a:p>
        </p:txBody>
      </p:sp>
      <p:sp>
        <p:nvSpPr>
          <p:cNvPr id="19" name="TextBox 18" descr="Insert QR Code">
            <a:extLst>
              <a:ext uri="{FF2B5EF4-FFF2-40B4-BE49-F238E27FC236}">
                <a16:creationId xmlns:a16="http://schemas.microsoft.com/office/drawing/2014/main" id="{C28E942B-991A-4377-A598-892F454E30B8}"/>
              </a:ext>
            </a:extLst>
          </p:cNvPr>
          <p:cNvSpPr txBox="1"/>
          <p:nvPr/>
        </p:nvSpPr>
        <p:spPr>
          <a:xfrm>
            <a:off x="28678449" y="40038746"/>
            <a:ext cx="2427266" cy="1569660"/>
          </a:xfrm>
          <a:prstGeom prst="rect">
            <a:avLst/>
          </a:prstGeom>
          <a:noFill/>
        </p:spPr>
        <p:txBody>
          <a:bodyPr wrap="square">
            <a:spAutoFit/>
          </a:bodyPr>
          <a:lstStyle/>
          <a:p>
            <a:pPr algn="ctr"/>
            <a:r>
              <a:rPr lang="en-US" sz="4800" dirty="0">
                <a:solidFill>
                  <a:schemeClr val="bg1"/>
                </a:solidFill>
                <a:latin typeface="Arial" panose="020B0604020202020204" pitchFamily="34" charset="0"/>
                <a:cs typeface="Arial" panose="020B0604020202020204" pitchFamily="34" charset="0"/>
              </a:rPr>
              <a:t>QR Code</a:t>
            </a:r>
          </a:p>
        </p:txBody>
      </p:sp>
    </p:spTree>
    <p:extLst>
      <p:ext uri="{BB962C8B-B14F-4D97-AF65-F5344CB8AC3E}">
        <p14:creationId xmlns:p14="http://schemas.microsoft.com/office/powerpoint/2010/main" val="4216405827"/>
      </p:ext>
    </p:extLst>
  </p:cSld>
  <p:clrMapOvr>
    <a:masterClrMapping/>
  </p:clrMapOvr>
</p:sld>
</file>

<file path=ppt/theme/theme1.xml><?xml version="1.0" encoding="utf-8"?>
<a:theme xmlns:a="http://schemas.openxmlformats.org/drawingml/2006/main" name="Office Theme">
  <a:themeElements>
    <a:clrScheme name="Custom 3">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345964"/>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ef96056d-3573-4ee4-9489-f1a33d515bb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29971776750954B8B1A5913EBD48511" ma:contentTypeVersion="14" ma:contentTypeDescription="Create a new document." ma:contentTypeScope="" ma:versionID="89c04344a1c45f376a5369666ed89ee3">
  <xsd:schema xmlns:xsd="http://www.w3.org/2001/XMLSchema" xmlns:xs="http://www.w3.org/2001/XMLSchema" xmlns:p="http://schemas.microsoft.com/office/2006/metadata/properties" xmlns:ns3="ef96056d-3573-4ee4-9489-f1a33d515bb2" xmlns:ns4="e8b07ad0-ee74-4482-bae2-a4d24b1cfc02" targetNamespace="http://schemas.microsoft.com/office/2006/metadata/properties" ma:root="true" ma:fieldsID="773bd19d85eb717a31550cc8daf676e2" ns3:_="" ns4:_="">
    <xsd:import namespace="ef96056d-3573-4ee4-9489-f1a33d515bb2"/>
    <xsd:import namespace="e8b07ad0-ee74-4482-bae2-a4d24b1cfc02"/>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_activity" minOccurs="0"/>
                <xsd:element ref="ns4:SharedWithUsers" minOccurs="0"/>
                <xsd:element ref="ns4:SharedWithDetails" minOccurs="0"/>
                <xsd:element ref="ns4:SharingHintHash" minOccurs="0"/>
                <xsd:element ref="ns3:MediaServiceSystemTags" minOccurs="0"/>
                <xsd:element ref="ns3:MediaServiceOCR" minOccurs="0"/>
                <xsd:element ref="ns3:MediaServiceGenerationTime" minOccurs="0"/>
                <xsd:element ref="ns3:MediaServiceEventHashCode" minOccurs="0"/>
                <xsd:element ref="ns3:MediaServiceSearchProperties" minOccurs="0"/>
                <xsd:element ref="ns3:MediaServiceDateTake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f96056d-3573-4ee4-9489-f1a33d515b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_activity" ma:index="11" nillable="true" ma:displayName="_activity" ma:hidden="true" ma:internalName="_activity">
      <xsd:simpleType>
        <xsd:restriction base="dms:Note"/>
      </xsd:simpleType>
    </xsd:element>
    <xsd:element name="MediaServiceSystemTags" ma:index="15" nillable="true" ma:displayName="MediaServiceSystemTags" ma:hidden="true" ma:internalName="MediaServiceSystemTags" ma:readOnly="true">
      <xsd:simpleType>
        <xsd:restriction base="dms:Note"/>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8b07ad0-ee74-4482-bae2-a4d24b1cfc0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077982A-8287-4131-870A-DF9447D94A56}">
  <ds:schemaRefs>
    <ds:schemaRef ds:uri="http://schemas.microsoft.com/sharepoint/v3/contenttype/forms"/>
  </ds:schemaRefs>
</ds:datastoreItem>
</file>

<file path=customXml/itemProps2.xml><?xml version="1.0" encoding="utf-8"?>
<ds:datastoreItem xmlns:ds="http://schemas.openxmlformats.org/officeDocument/2006/customXml" ds:itemID="{7ED44B7E-47AA-4420-8EBB-938DEB340C76}">
  <ds:schemaRefs>
    <ds:schemaRef ds:uri="ef96056d-3573-4ee4-9489-f1a33d515bb2"/>
    <ds:schemaRef ds:uri="http://purl.org/dc/dcmitype/"/>
    <ds:schemaRef ds:uri="http://www.w3.org/XML/1998/namespace"/>
    <ds:schemaRef ds:uri="http://purl.org/dc/elements/1.1/"/>
    <ds:schemaRef ds:uri="e8b07ad0-ee74-4482-bae2-a4d24b1cfc02"/>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EC981CB6-BB32-43DF-A24B-9E7BEE5AC1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f96056d-3573-4ee4-9489-f1a33d515bb2"/>
    <ds:schemaRef ds:uri="e8b07ad0-ee74-4482-bae2-a4d24b1cfc0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510</TotalTime>
  <Words>2037</Words>
  <Application>Microsoft Office PowerPoint</Application>
  <PresentationFormat>Custom</PresentationFormat>
  <Paragraphs>231</Paragraphs>
  <Slides>10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Aptos Display</vt:lpstr>
      <vt:lpstr>Arial</vt:lpstr>
      <vt:lpstr>Verdana</vt:lpstr>
      <vt:lpstr>Office Theme</vt:lpstr>
      <vt:lpstr>Red and grey vertical poster design template with horizontal boxes</vt:lpstr>
      <vt:lpstr>Purple and grey vertical poster design template with horizontal boxes</vt:lpstr>
      <vt:lpstr>Blue vertical poster design template with horizontal boxes</vt:lpstr>
      <vt:lpstr>Green and grey vertical poster design template with horizontal boxes</vt:lpstr>
      <vt:lpstr>Yellow and blue vertical poster design template with horizontal boxes</vt:lpstr>
      <vt:lpstr>Red and grey vertical poster design template with vertical boxes</vt:lpstr>
      <vt:lpstr>Purple and grey vertical poster design template with vertical boxes</vt:lpstr>
      <vt:lpstr>Blue vertical poster design template with vertical boxes</vt:lpstr>
      <vt:lpstr>Green and grey vertical poster design template with vertical boxes</vt:lpstr>
      <vt:lpstr>Blue and yellow vertical poster design template with vertical boxes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McConkey, Lily</dc:creator>
  <cp:lastModifiedBy>McConkey, Lily</cp:lastModifiedBy>
  <cp:revision>9</cp:revision>
  <dcterms:created xsi:type="dcterms:W3CDTF">2024-11-18T16:04:58Z</dcterms:created>
  <dcterms:modified xsi:type="dcterms:W3CDTF">2025-10-15T20:44:34Z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0x010100D29971776750954B8B1A5913EBD48511</vt:lpwstr>
  </property>
</Properties>
</file>