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59" r:id="rId8"/>
    <p:sldId id="260" r:id="rId9"/>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C08B"/>
    <a:srgbClr val="406E94"/>
    <a:srgbClr val="E6ECF1"/>
    <a:srgbClr val="C28117"/>
    <a:srgbClr val="D1A051"/>
    <a:srgbClr val="818A5F"/>
    <a:srgbClr val="BABEA8"/>
    <a:srgbClr val="101521"/>
    <a:srgbClr val="828587"/>
    <a:srgbClr val="585C5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DA9D07-0004-4058-80A6-BDBF3F298D84}" v="107" dt="2025-10-15T20:36:56.7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21" d="100"/>
          <a:sy n="21" d="100"/>
        </p:scale>
        <p:origin x="2844"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2268494-EAE7-4195-A872-F79DB8819A59}"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1540995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268494-EAE7-4195-A872-F79DB8819A59}"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293700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268494-EAE7-4195-A872-F79DB8819A59}"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350451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2268494-EAE7-4195-A872-F79DB8819A59}"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3780505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tint val="82000"/>
                  </a:schemeClr>
                </a:solidFill>
              </a:defRPr>
            </a:lvl1pPr>
            <a:lvl2pPr marL="2194560" indent="0">
              <a:buNone/>
              <a:defRPr sz="9600">
                <a:solidFill>
                  <a:schemeClr val="tx1">
                    <a:tint val="82000"/>
                  </a:schemeClr>
                </a:solidFill>
              </a:defRPr>
            </a:lvl2pPr>
            <a:lvl3pPr marL="4389120" indent="0">
              <a:buNone/>
              <a:defRPr sz="8640">
                <a:solidFill>
                  <a:schemeClr val="tx1">
                    <a:tint val="82000"/>
                  </a:schemeClr>
                </a:solidFill>
              </a:defRPr>
            </a:lvl3pPr>
            <a:lvl4pPr marL="6583680" indent="0">
              <a:buNone/>
              <a:defRPr sz="7680">
                <a:solidFill>
                  <a:schemeClr val="tx1">
                    <a:tint val="82000"/>
                  </a:schemeClr>
                </a:solidFill>
              </a:defRPr>
            </a:lvl4pPr>
            <a:lvl5pPr marL="8778240" indent="0">
              <a:buNone/>
              <a:defRPr sz="7680">
                <a:solidFill>
                  <a:schemeClr val="tx1">
                    <a:tint val="82000"/>
                  </a:schemeClr>
                </a:solidFill>
              </a:defRPr>
            </a:lvl5pPr>
            <a:lvl6pPr marL="10972800" indent="0">
              <a:buNone/>
              <a:defRPr sz="7680">
                <a:solidFill>
                  <a:schemeClr val="tx1">
                    <a:tint val="82000"/>
                  </a:schemeClr>
                </a:solidFill>
              </a:defRPr>
            </a:lvl6pPr>
            <a:lvl7pPr marL="13167360" indent="0">
              <a:buNone/>
              <a:defRPr sz="7680">
                <a:solidFill>
                  <a:schemeClr val="tx1">
                    <a:tint val="82000"/>
                  </a:schemeClr>
                </a:solidFill>
              </a:defRPr>
            </a:lvl7pPr>
            <a:lvl8pPr marL="15361920" indent="0">
              <a:buNone/>
              <a:defRPr sz="7680">
                <a:solidFill>
                  <a:schemeClr val="tx1">
                    <a:tint val="82000"/>
                  </a:schemeClr>
                </a:solidFill>
              </a:defRPr>
            </a:lvl8pPr>
            <a:lvl9pPr marL="17556480" indent="0">
              <a:buNone/>
              <a:defRPr sz="768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268494-EAE7-4195-A872-F79DB8819A59}"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4269856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2268494-EAE7-4195-A872-F79DB8819A59}"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2796558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2268494-EAE7-4195-A872-F79DB8819A59}"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3598207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2268494-EAE7-4195-A872-F79DB8819A59}"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4137309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268494-EAE7-4195-A872-F79DB8819A59}"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2303252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B2268494-EAE7-4195-A872-F79DB8819A59}"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3201206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B2268494-EAE7-4195-A872-F79DB8819A59}"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A3FE76-2C98-4002-BA45-80972290D9E3}" type="slidenum">
              <a:rPr lang="en-US" smtClean="0"/>
              <a:t>‹#›</a:t>
            </a:fld>
            <a:endParaRPr lang="en-US"/>
          </a:p>
        </p:txBody>
      </p:sp>
    </p:spTree>
    <p:extLst>
      <p:ext uri="{BB962C8B-B14F-4D97-AF65-F5344CB8AC3E}">
        <p14:creationId xmlns:p14="http://schemas.microsoft.com/office/powerpoint/2010/main" val="33702623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82000"/>
                  </a:schemeClr>
                </a:solidFill>
              </a:defRPr>
            </a:lvl1pPr>
          </a:lstStyle>
          <a:p>
            <a:fld id="{B2268494-EAE7-4195-A872-F79DB8819A59}" type="datetimeFigureOut">
              <a:rPr lang="en-US" smtClean="0"/>
              <a:t>10/15/2025</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82000"/>
                  </a:schemeClr>
                </a:solidFill>
              </a:defRPr>
            </a:lvl1pPr>
          </a:lstStyle>
          <a:p>
            <a:fld id="{43A3FE76-2C98-4002-BA45-80972290D9E3}" type="slidenum">
              <a:rPr lang="en-US" smtClean="0"/>
              <a:t>‹#›</a:t>
            </a:fld>
            <a:endParaRPr lang="en-US"/>
          </a:p>
        </p:txBody>
      </p:sp>
    </p:spTree>
    <p:extLst>
      <p:ext uri="{BB962C8B-B14F-4D97-AF65-F5344CB8AC3E}">
        <p14:creationId xmlns:p14="http://schemas.microsoft.com/office/powerpoint/2010/main" val="3510507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youtube.com/watch?v=sO37zKfQUZk" TargetMode="External"/><Relationship Id="rId5" Type="http://schemas.openxmlformats.org/officeDocument/2006/relationships/hyperlink" Target="https://www.youtube.com/watch?v=-8Q3rgrZJ8E"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youtube.com/watch?v=sO37zKfQUZk" TargetMode="External"/><Relationship Id="rId5" Type="http://schemas.openxmlformats.org/officeDocument/2006/relationships/hyperlink" Target="https://www.youtube.com/watch?v=-8Q3rgrZJ8E" TargetMode="Externa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youtube.com/watch?v=sO37zKfQUZk" TargetMode="External"/><Relationship Id="rId5" Type="http://schemas.openxmlformats.org/officeDocument/2006/relationships/hyperlink" Target="https://www.youtube.com/watch?v=-8Q3rgrZJ8E" TargetMode="Externa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youtube.com/watch?v=sO37zKfQUZk" TargetMode="External"/><Relationship Id="rId5" Type="http://schemas.openxmlformats.org/officeDocument/2006/relationships/hyperlink" Target="https://www.youtube.com/watch?v=-8Q3rgrZJ8E"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hyperlink" Target="https://www.niche.com/colleges/radford-university/"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https://www.youtube.com/watch?v=sO37zKfQUZk" TargetMode="External"/><Relationship Id="rId5" Type="http://schemas.openxmlformats.org/officeDocument/2006/relationships/hyperlink" Target="https://www.youtube.com/watch?v=-8Q3rgrZJ8E"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5EBFE1E-B335-D45D-A24D-0E8281CBBA3C}"/>
              </a:ext>
              <a:ext uri="{C183D7F6-B498-43B3-948B-1728B52AA6E4}">
                <adec:decorative xmlns:adec="http://schemas.microsoft.com/office/drawing/2017/decorative" val="1"/>
              </a:ext>
            </a:extLst>
          </p:cNvPr>
          <p:cNvSpPr/>
          <p:nvPr/>
        </p:nvSpPr>
        <p:spPr>
          <a:xfrm>
            <a:off x="1040423" y="1078523"/>
            <a:ext cx="41810354" cy="30761354"/>
          </a:xfrm>
          <a:prstGeom prst="rect">
            <a:avLst/>
          </a:prstGeom>
          <a:solidFill>
            <a:srgbClr val="585C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2417F5-40F6-E928-B991-3B1B4798B943}"/>
              </a:ext>
              <a:ext uri="{C183D7F6-B498-43B3-948B-1728B52AA6E4}">
                <adec:decorative xmlns:adec="http://schemas.microsoft.com/office/drawing/2017/decorative" val="1"/>
              </a:ext>
            </a:extLst>
          </p:cNvPr>
          <p:cNvSpPr/>
          <p:nvPr/>
        </p:nvSpPr>
        <p:spPr>
          <a:xfrm>
            <a:off x="1024381" y="1074205"/>
            <a:ext cx="41826396" cy="8206154"/>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AA4F49C6-77CA-55C5-87E5-AB8F86123EA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4531" b="46155"/>
          <a:stretch/>
        </p:blipFill>
        <p:spPr>
          <a:xfrm>
            <a:off x="1927273" y="1991179"/>
            <a:ext cx="40082978" cy="6404290"/>
          </a:xfrm>
          <a:prstGeom prst="rect">
            <a:avLst/>
          </a:prstGeom>
        </p:spPr>
      </p:pic>
      <p:sp>
        <p:nvSpPr>
          <p:cNvPr id="6" name="Rectangle 5">
            <a:extLst>
              <a:ext uri="{FF2B5EF4-FFF2-40B4-BE49-F238E27FC236}">
                <a16:creationId xmlns:a16="http://schemas.microsoft.com/office/drawing/2014/main" id="{88C16C96-3DD0-B8EF-A931-16CF633D50C8}"/>
              </a:ext>
              <a:ext uri="{C183D7F6-B498-43B3-948B-1728B52AA6E4}">
                <adec:decorative xmlns:adec="http://schemas.microsoft.com/office/drawing/2017/decorative" val="1"/>
              </a:ext>
            </a:extLst>
          </p:cNvPr>
          <p:cNvSpPr/>
          <p:nvPr/>
        </p:nvSpPr>
        <p:spPr>
          <a:xfrm>
            <a:off x="1932722" y="1975906"/>
            <a:ext cx="40082978" cy="6455859"/>
          </a:xfrm>
          <a:prstGeom prst="rect">
            <a:avLst/>
          </a:prstGeom>
          <a:solidFill>
            <a:srgbClr val="700005">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98C30F7B-814B-2909-CBDC-7473BEF32124}"/>
              </a:ext>
              <a:ext uri="{C183D7F6-B498-43B3-948B-1728B52AA6E4}">
                <adec:decorative xmlns:adec="http://schemas.microsoft.com/office/drawing/2017/decorative" val="1"/>
              </a:ext>
            </a:extLst>
          </p:cNvPr>
          <p:cNvSpPr/>
          <p:nvPr/>
        </p:nvSpPr>
        <p:spPr>
          <a:xfrm>
            <a:off x="1927272" y="10144055"/>
            <a:ext cx="12700197" cy="20552335"/>
          </a:xfrm>
          <a:prstGeom prst="rect">
            <a:avLst/>
          </a:prstGeom>
          <a:solidFill>
            <a:srgbClr val="C2001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988D30C-C39E-339A-A2BF-1C3BB8ED5937}"/>
              </a:ext>
              <a:ext uri="{C183D7F6-B498-43B3-948B-1728B52AA6E4}">
                <adec:decorative xmlns:adec="http://schemas.microsoft.com/office/drawing/2017/decorative" val="1"/>
              </a:ext>
            </a:extLst>
          </p:cNvPr>
          <p:cNvSpPr/>
          <p:nvPr/>
        </p:nvSpPr>
        <p:spPr>
          <a:xfrm>
            <a:off x="15618663" y="10144055"/>
            <a:ext cx="12700197" cy="20552335"/>
          </a:xfrm>
          <a:prstGeom prst="rect">
            <a:avLst/>
          </a:prstGeom>
          <a:solidFill>
            <a:srgbClr val="C2001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67E6B4F-3DDC-C895-D75E-EEFEAF93E76D}"/>
              </a:ext>
              <a:ext uri="{C183D7F6-B498-43B3-948B-1728B52AA6E4}">
                <adec:decorative xmlns:adec="http://schemas.microsoft.com/office/drawing/2017/decorative" val="1"/>
              </a:ext>
            </a:extLst>
          </p:cNvPr>
          <p:cNvSpPr/>
          <p:nvPr/>
        </p:nvSpPr>
        <p:spPr>
          <a:xfrm>
            <a:off x="29234720" y="10144055"/>
            <a:ext cx="12700197" cy="20552335"/>
          </a:xfrm>
          <a:prstGeom prst="rect">
            <a:avLst/>
          </a:prstGeom>
          <a:solidFill>
            <a:srgbClr val="C2001C"/>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16064FB-C67E-2B4A-1A88-4A73B10920C0}"/>
              </a:ext>
              <a:ext uri="{C183D7F6-B498-43B3-948B-1728B52AA6E4}">
                <adec:decorative xmlns:adec="http://schemas.microsoft.com/office/drawing/2017/decorative" val="1"/>
              </a:ext>
            </a:extLst>
          </p:cNvPr>
          <p:cNvSpPr/>
          <p:nvPr/>
        </p:nvSpPr>
        <p:spPr>
          <a:xfrm>
            <a:off x="2416562" y="9942665"/>
            <a:ext cx="11711354" cy="2092569"/>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91147F9D-5CAA-8237-8F32-98370D4925AA}"/>
              </a:ext>
              <a:ext uri="{C183D7F6-B498-43B3-948B-1728B52AA6E4}">
                <adec:decorative xmlns:adec="http://schemas.microsoft.com/office/drawing/2017/decorative" val="1"/>
              </a:ext>
            </a:extLst>
          </p:cNvPr>
          <p:cNvSpPr/>
          <p:nvPr/>
        </p:nvSpPr>
        <p:spPr>
          <a:xfrm>
            <a:off x="16089923" y="9966335"/>
            <a:ext cx="11711354" cy="2092569"/>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79D388C-EADF-05DE-9EF2-8F705D63BD4B}"/>
              </a:ext>
              <a:ext uri="{C183D7F6-B498-43B3-948B-1728B52AA6E4}">
                <adec:decorative xmlns:adec="http://schemas.microsoft.com/office/drawing/2017/decorative" val="1"/>
              </a:ext>
            </a:extLst>
          </p:cNvPr>
          <p:cNvSpPr/>
          <p:nvPr/>
        </p:nvSpPr>
        <p:spPr>
          <a:xfrm>
            <a:off x="29729141" y="9942665"/>
            <a:ext cx="11711354" cy="2092569"/>
          </a:xfrm>
          <a:prstGeom prst="rect">
            <a:avLst/>
          </a:prstGeom>
          <a:solidFill>
            <a:srgbClr val="70000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1AD3F5AA-592A-165E-E56F-D7C890A0CF46}"/>
              </a:ext>
              <a:ext uri="{C183D7F6-B498-43B3-948B-1728B52AA6E4}">
                <adec:decorative xmlns:adec="http://schemas.microsoft.com/office/drawing/2017/decorative" val="1"/>
              </a:ext>
            </a:extLst>
          </p:cNvPr>
          <p:cNvSpPr/>
          <p:nvPr/>
        </p:nvSpPr>
        <p:spPr>
          <a:xfrm>
            <a:off x="2416562" y="12558774"/>
            <a:ext cx="11711354" cy="1767595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0" name="Rectangle 29">
            <a:extLst>
              <a:ext uri="{FF2B5EF4-FFF2-40B4-BE49-F238E27FC236}">
                <a16:creationId xmlns:a16="http://schemas.microsoft.com/office/drawing/2014/main" id="{E8BDB0CC-3A1F-9DF4-6592-999B07D1CCC4}"/>
              </a:ext>
              <a:ext uri="{C183D7F6-B498-43B3-948B-1728B52AA6E4}">
                <adec:decorative xmlns:adec="http://schemas.microsoft.com/office/drawing/2017/decorative" val="1"/>
              </a:ext>
            </a:extLst>
          </p:cNvPr>
          <p:cNvSpPr/>
          <p:nvPr/>
        </p:nvSpPr>
        <p:spPr>
          <a:xfrm>
            <a:off x="16089923" y="12558774"/>
            <a:ext cx="11711354" cy="11729976"/>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1" name="Rectangle 30">
            <a:extLst>
              <a:ext uri="{FF2B5EF4-FFF2-40B4-BE49-F238E27FC236}">
                <a16:creationId xmlns:a16="http://schemas.microsoft.com/office/drawing/2014/main" id="{6C21F8EE-66B6-76FB-4212-B5E3A39A9FEF}"/>
              </a:ext>
              <a:ext uri="{C183D7F6-B498-43B3-948B-1728B52AA6E4}">
                <adec:decorative xmlns:adec="http://schemas.microsoft.com/office/drawing/2017/decorative" val="1"/>
              </a:ext>
            </a:extLst>
          </p:cNvPr>
          <p:cNvSpPr/>
          <p:nvPr/>
        </p:nvSpPr>
        <p:spPr>
          <a:xfrm>
            <a:off x="16113084" y="24788619"/>
            <a:ext cx="11711354" cy="5446107"/>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2" name="Rectangle 31">
            <a:extLst>
              <a:ext uri="{FF2B5EF4-FFF2-40B4-BE49-F238E27FC236}">
                <a16:creationId xmlns:a16="http://schemas.microsoft.com/office/drawing/2014/main" id="{9FE98FFD-5682-C988-3998-245C00E821EE}"/>
              </a:ext>
              <a:ext uri="{C183D7F6-B498-43B3-948B-1728B52AA6E4}">
                <adec:decorative xmlns:adec="http://schemas.microsoft.com/office/drawing/2017/decorative" val="1"/>
              </a:ext>
            </a:extLst>
          </p:cNvPr>
          <p:cNvSpPr/>
          <p:nvPr/>
        </p:nvSpPr>
        <p:spPr>
          <a:xfrm>
            <a:off x="29763284" y="12527836"/>
            <a:ext cx="11711354" cy="1398976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5" name="Rectangle 34">
            <a:extLst>
              <a:ext uri="{FF2B5EF4-FFF2-40B4-BE49-F238E27FC236}">
                <a16:creationId xmlns:a16="http://schemas.microsoft.com/office/drawing/2014/main" id="{8D8A1993-0380-FFA1-9519-14E8A9878DE3}"/>
              </a:ext>
              <a:ext uri="{C183D7F6-B498-43B3-948B-1728B52AA6E4}">
                <adec:decorative xmlns:adec="http://schemas.microsoft.com/office/drawing/2017/decorative" val="1"/>
              </a:ext>
            </a:extLst>
          </p:cNvPr>
          <p:cNvSpPr/>
          <p:nvPr/>
        </p:nvSpPr>
        <p:spPr>
          <a:xfrm>
            <a:off x="16554342" y="12953517"/>
            <a:ext cx="10828837" cy="10940487"/>
          </a:xfrm>
          <a:prstGeom prst="rect">
            <a:avLst/>
          </a:prstGeom>
          <a:solidFill>
            <a:srgbClr val="585C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80C0293F-9EED-B731-B5A0-F6C023813869}"/>
              </a:ext>
              <a:ext uri="{C183D7F6-B498-43B3-948B-1728B52AA6E4}">
                <adec:decorative xmlns:adec="http://schemas.microsoft.com/office/drawing/2017/decorative" val="1"/>
              </a:ext>
            </a:extLst>
          </p:cNvPr>
          <p:cNvSpPr/>
          <p:nvPr/>
        </p:nvSpPr>
        <p:spPr>
          <a:xfrm>
            <a:off x="29717104" y="27010202"/>
            <a:ext cx="11711354" cy="322452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0" name="Rectangle 39">
            <a:extLst>
              <a:ext uri="{FF2B5EF4-FFF2-40B4-BE49-F238E27FC236}">
                <a16:creationId xmlns:a16="http://schemas.microsoft.com/office/drawing/2014/main" id="{583922B2-4185-2779-45F2-BA4DFC5C0D74}"/>
              </a:ext>
              <a:ext uri="{C183D7F6-B498-43B3-948B-1728B52AA6E4}">
                <adec:decorative xmlns:adec="http://schemas.microsoft.com/office/drawing/2017/decorative" val="1"/>
              </a:ext>
            </a:extLst>
          </p:cNvPr>
          <p:cNvSpPr/>
          <p:nvPr/>
        </p:nvSpPr>
        <p:spPr>
          <a:xfrm>
            <a:off x="38252400" y="27050866"/>
            <a:ext cx="3128821" cy="3092212"/>
          </a:xfrm>
          <a:prstGeom prst="rect">
            <a:avLst/>
          </a:prstGeom>
          <a:solidFill>
            <a:srgbClr val="700005"/>
          </a:solidFill>
          <a:ln w="76200">
            <a:solidFill>
              <a:srgbClr val="D1D3D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itle 7">
            <a:extLst>
              <a:ext uri="{FF2B5EF4-FFF2-40B4-BE49-F238E27FC236}">
                <a16:creationId xmlns:a16="http://schemas.microsoft.com/office/drawing/2014/main" id="{B3BB00A9-5D40-59F4-DB48-2AFBF1FC6F90}"/>
              </a:ext>
            </a:extLst>
          </p:cNvPr>
          <p:cNvSpPr>
            <a:spLocks noGrp="1"/>
          </p:cNvSpPr>
          <p:nvPr>
            <p:ph type="ctrTitle"/>
          </p:nvPr>
        </p:nvSpPr>
        <p:spPr>
          <a:xfrm>
            <a:off x="3291840" y="-13095957"/>
            <a:ext cx="37307520" cy="11460480"/>
          </a:xfrm>
        </p:spPr>
        <p:txBody>
          <a:bodyPr>
            <a:normAutofit fontScale="90000"/>
          </a:bodyPr>
          <a:lstStyle/>
          <a:p>
            <a:r>
              <a:rPr lang="en-US" dirty="0">
                <a:latin typeface="Arial" panose="020B0604020202020204" pitchFamily="34" charset="0"/>
                <a:cs typeface="Arial" panose="020B0604020202020204" pitchFamily="34" charset="0"/>
              </a:rPr>
              <a:t>Red and grey horizontal poster design template with vertical boxes</a:t>
            </a:r>
          </a:p>
        </p:txBody>
      </p:sp>
      <p:grpSp>
        <p:nvGrpSpPr>
          <p:cNvPr id="2" name="Group 1" descr="Poster templates are meant to be customized and made your own.">
            <a:extLst>
              <a:ext uri="{FF2B5EF4-FFF2-40B4-BE49-F238E27FC236}">
                <a16:creationId xmlns:a16="http://schemas.microsoft.com/office/drawing/2014/main" id="{0B36CF4D-0B6D-E168-4A81-51BEE2C970E8}"/>
              </a:ext>
            </a:extLst>
          </p:cNvPr>
          <p:cNvGrpSpPr>
            <a:grpSpLocks noChangeAspect="1"/>
          </p:cNvGrpSpPr>
          <p:nvPr/>
        </p:nvGrpSpPr>
        <p:grpSpPr>
          <a:xfrm>
            <a:off x="-21540820" y="6026859"/>
            <a:ext cx="19790064" cy="18288000"/>
            <a:chOff x="-31684546" y="8347803"/>
            <a:chExt cx="26746198" cy="24716164"/>
          </a:xfrm>
        </p:grpSpPr>
        <p:sp>
          <p:nvSpPr>
            <p:cNvPr id="3" name="Star: 7 Points 2">
              <a:extLst>
                <a:ext uri="{FF2B5EF4-FFF2-40B4-BE49-F238E27FC236}">
                  <a16:creationId xmlns:a16="http://schemas.microsoft.com/office/drawing/2014/main" id="{065DEE16-32A2-F41A-62E1-936F5BCF2659}"/>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C44D357F-A2D4-2F86-BDF0-9A45CCBC72A4}"/>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A12D319D-371D-3541-15AE-B6F2539B0C47}"/>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9" name="TextBox 8" descr="Insert main poster title and presenter(s) names.">
            <a:extLst>
              <a:ext uri="{FF2B5EF4-FFF2-40B4-BE49-F238E27FC236}">
                <a16:creationId xmlns:a16="http://schemas.microsoft.com/office/drawing/2014/main" id="{00376495-1674-D6A7-91F2-C64E56C6C2FA}"/>
              </a:ext>
              <a:ext uri="{C183D7F6-B498-43B3-948B-1728B52AA6E4}">
                <adec:decorative xmlns:adec="http://schemas.microsoft.com/office/drawing/2017/decorative" val="0"/>
              </a:ext>
            </a:extLst>
          </p:cNvPr>
          <p:cNvSpPr txBox="1"/>
          <p:nvPr/>
        </p:nvSpPr>
        <p:spPr>
          <a:xfrm>
            <a:off x="2121849" y="2775322"/>
            <a:ext cx="39506477" cy="4708981"/>
          </a:xfrm>
          <a:prstGeom prst="rect">
            <a:avLst/>
          </a:prstGeom>
          <a:noFill/>
        </p:spPr>
        <p:txBody>
          <a:bodyPr wrap="square" rtlCol="0">
            <a:spAutoFit/>
          </a:bodyPr>
          <a:lstStyle/>
          <a:p>
            <a:pPr algn="ctr"/>
            <a:r>
              <a:rPr lang="en-US" sz="120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 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pic>
        <p:nvPicPr>
          <p:cNvPr id="17" name="Picture 4" descr="Radford University Logo">
            <a:extLst>
              <a:ext uri="{FF2B5EF4-FFF2-40B4-BE49-F238E27FC236}">
                <a16:creationId xmlns:a16="http://schemas.microsoft.com/office/drawing/2014/main" id="{D75D880D-6F45-86BE-066F-219681BF8E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2913" y="5919397"/>
            <a:ext cx="2211725" cy="18288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6" name="TextBox 25" descr="Subheading 1">
            <a:extLst>
              <a:ext uri="{FF2B5EF4-FFF2-40B4-BE49-F238E27FC236}">
                <a16:creationId xmlns:a16="http://schemas.microsoft.com/office/drawing/2014/main" id="{CE978353-4FE8-EAA4-5D0D-ED6564D14688}"/>
              </a:ext>
            </a:extLst>
          </p:cNvPr>
          <p:cNvSpPr txBox="1"/>
          <p:nvPr/>
        </p:nvSpPr>
        <p:spPr>
          <a:xfrm>
            <a:off x="2997735"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7" name="TextBox 36"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9DA2F594-6AD2-9247-C949-51601311C6D3}"/>
              </a:ext>
            </a:extLst>
          </p:cNvPr>
          <p:cNvSpPr txBox="1"/>
          <p:nvPr/>
        </p:nvSpPr>
        <p:spPr>
          <a:xfrm>
            <a:off x="2998211" y="12901256"/>
            <a:ext cx="1055879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6"/>
              </a:rPr>
              <a:t>here</a:t>
            </a:r>
            <a:endParaRPr lang="en-US" sz="48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BF9958B5-9917-B379-1C6D-B4097512F675}"/>
              </a:ext>
            </a:extLst>
          </p:cNvPr>
          <p:cNvSpPr txBox="1"/>
          <p:nvPr/>
        </p:nvSpPr>
        <p:spPr>
          <a:xfrm>
            <a:off x="16689126"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6" name="TextBox 35" descr="Insert graphics and zoom in to 100% to ensure image files are not blurry">
            <a:extLst>
              <a:ext uri="{FF2B5EF4-FFF2-40B4-BE49-F238E27FC236}">
                <a16:creationId xmlns:a16="http://schemas.microsoft.com/office/drawing/2014/main" id="{E13B1365-2818-BA25-1024-B6F6677D0DA8}"/>
              </a:ext>
            </a:extLst>
          </p:cNvPr>
          <p:cNvSpPr txBox="1"/>
          <p:nvPr/>
        </p:nvSpPr>
        <p:spPr>
          <a:xfrm>
            <a:off x="17296663" y="14688834"/>
            <a:ext cx="9281832" cy="7478970"/>
          </a:xfrm>
          <a:prstGeom prst="rect">
            <a:avLst/>
          </a:prstGeom>
          <a:noFill/>
        </p:spPr>
        <p:txBody>
          <a:bodyPr wrap="square" rtlCol="0">
            <a:spAutoFit/>
          </a:bodyPr>
          <a:lstStyle/>
          <a:p>
            <a:pPr algn="ctr"/>
            <a:r>
              <a:rPr lang="en-US" sz="48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800" dirty="0">
              <a:latin typeface="Arial" panose="020B0604020202020204" pitchFamily="34" charset="0"/>
            </a:endParaRPr>
          </a:p>
          <a:p>
            <a:pPr algn="ctr"/>
            <a:r>
              <a:rPr lang="en-US" altLang="en-US" sz="4800" dirty="0">
                <a:latin typeface="Arial" panose="020B0604020202020204" pitchFamily="34" charset="0"/>
              </a:rPr>
              <a:t>Write Alt Text for all images. Right click on the image and choose View or Edit Alt Text from the menu. If the image is purely decorative and has no function, check the “Mark as decorative.</a:t>
            </a:r>
            <a:endParaRPr lang="en-US" sz="4800" dirty="0">
              <a:latin typeface="Arial" panose="020B0604020202020204" pitchFamily="34" charset="0"/>
              <a:cs typeface="Arial" panose="020B0604020202020204" pitchFamily="34" charset="0"/>
            </a:endParaRPr>
          </a:p>
        </p:txBody>
      </p:sp>
      <p:sp>
        <p:nvSpPr>
          <p:cNvPr id="43" name="TextBox 42" descr="Body text">
            <a:extLst>
              <a:ext uri="{FF2B5EF4-FFF2-40B4-BE49-F238E27FC236}">
                <a16:creationId xmlns:a16="http://schemas.microsoft.com/office/drawing/2014/main" id="{F5C659B3-9CDD-7723-95CF-58A5C2488F1E}"/>
              </a:ext>
            </a:extLst>
          </p:cNvPr>
          <p:cNvSpPr txBox="1"/>
          <p:nvPr/>
        </p:nvSpPr>
        <p:spPr>
          <a:xfrm>
            <a:off x="16554342" y="25071918"/>
            <a:ext cx="10640415" cy="830997"/>
          </a:xfrm>
          <a:prstGeom prst="rect">
            <a:avLst/>
          </a:prstGeom>
          <a:noFill/>
        </p:spPr>
        <p:txBody>
          <a:bodyPr wrap="square">
            <a:spAutoFit/>
          </a:bodyPr>
          <a:lstStyle/>
          <a:p>
            <a:r>
              <a:rPr lang="en-US" sz="4800" dirty="0">
                <a:latin typeface="Arial" panose="020B0604020202020204" pitchFamily="34" charset="0"/>
                <a:cs typeface="Arial" panose="020B0604020202020204" pitchFamily="34" charset="0"/>
              </a:rPr>
              <a:t>Body text</a:t>
            </a:r>
          </a:p>
        </p:txBody>
      </p:sp>
      <p:sp>
        <p:nvSpPr>
          <p:cNvPr id="28" name="TextBox 27" descr="Subheading 3">
            <a:extLst>
              <a:ext uri="{FF2B5EF4-FFF2-40B4-BE49-F238E27FC236}">
                <a16:creationId xmlns:a16="http://schemas.microsoft.com/office/drawing/2014/main" id="{F014CE74-3562-C9C4-D001-05B8A23E01FE}"/>
              </a:ext>
            </a:extLst>
          </p:cNvPr>
          <p:cNvSpPr txBox="1"/>
          <p:nvPr/>
        </p:nvSpPr>
        <p:spPr>
          <a:xfrm>
            <a:off x="30305183" y="1022778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8" name="TextBox 37"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BE0B9892-9404-2552-09FD-59D95FD6BA6B}"/>
              </a:ext>
            </a:extLst>
          </p:cNvPr>
          <p:cNvSpPr txBox="1"/>
          <p:nvPr/>
        </p:nvSpPr>
        <p:spPr>
          <a:xfrm>
            <a:off x="30252574" y="12908702"/>
            <a:ext cx="10640415"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sp>
        <p:nvSpPr>
          <p:cNvPr id="42" name="TextBox 41" descr="Acknowledgements: thank you to (Office Name(s)) for contributing to this research and to the OURS Office for printing this poster.">
            <a:extLst>
              <a:ext uri="{FF2B5EF4-FFF2-40B4-BE49-F238E27FC236}">
                <a16:creationId xmlns:a16="http://schemas.microsoft.com/office/drawing/2014/main" id="{FFD2065D-15CD-0AF0-B66E-5C401ADBA6CC}"/>
              </a:ext>
            </a:extLst>
          </p:cNvPr>
          <p:cNvSpPr txBox="1"/>
          <p:nvPr/>
        </p:nvSpPr>
        <p:spPr>
          <a:xfrm>
            <a:off x="30104656" y="27452833"/>
            <a:ext cx="7854488" cy="2308324"/>
          </a:xfrm>
          <a:prstGeom prst="rect">
            <a:avLst/>
          </a:prstGeom>
          <a:noFill/>
        </p:spPr>
        <p:txBody>
          <a:bodyPr wrap="square">
            <a:spAutoFit/>
          </a:bodyPr>
          <a:lstStyle/>
          <a:p>
            <a:r>
              <a:rPr lang="en-US" sz="3600" b="1" dirty="0">
                <a:latin typeface="Arial" panose="020B0604020202020204" pitchFamily="34" charset="0"/>
                <a:cs typeface="Arial" panose="020B0604020202020204" pitchFamily="34" charset="0"/>
              </a:rPr>
              <a:t>Acknowledgements</a:t>
            </a:r>
            <a:r>
              <a:rPr lang="en-US" sz="36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1" name="TextBox 40" descr="Insert QR Code">
            <a:extLst>
              <a:ext uri="{FF2B5EF4-FFF2-40B4-BE49-F238E27FC236}">
                <a16:creationId xmlns:a16="http://schemas.microsoft.com/office/drawing/2014/main" id="{62F75050-FEFD-38C3-D758-BE3F5C51137A}"/>
              </a:ext>
            </a:extLst>
          </p:cNvPr>
          <p:cNvSpPr txBox="1"/>
          <p:nvPr/>
        </p:nvSpPr>
        <p:spPr>
          <a:xfrm>
            <a:off x="38603177" y="2780951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16928360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2ED79-5A9B-4417-9B3E-59F1CC8A883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7600B798-8ED0-8FE0-4890-CCD75A093B86}"/>
              </a:ext>
              <a:ext uri="{C183D7F6-B498-43B3-948B-1728B52AA6E4}">
                <adec:decorative xmlns:adec="http://schemas.microsoft.com/office/drawing/2017/decorative" val="1"/>
              </a:ext>
            </a:extLst>
          </p:cNvPr>
          <p:cNvSpPr/>
          <p:nvPr/>
        </p:nvSpPr>
        <p:spPr>
          <a:xfrm>
            <a:off x="1035075" y="1078523"/>
            <a:ext cx="41874524" cy="30761354"/>
          </a:xfrm>
          <a:prstGeom prst="rect">
            <a:avLst/>
          </a:prstGeom>
          <a:solidFill>
            <a:srgbClr val="585C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199CD2D-8636-0205-2462-84ACC9D13F86}"/>
              </a:ext>
              <a:ext uri="{C183D7F6-B498-43B3-948B-1728B52AA6E4}">
                <adec:decorative xmlns:adec="http://schemas.microsoft.com/office/drawing/2017/decorative" val="1"/>
              </a:ext>
            </a:extLst>
          </p:cNvPr>
          <p:cNvSpPr/>
          <p:nvPr/>
        </p:nvSpPr>
        <p:spPr>
          <a:xfrm>
            <a:off x="992297" y="1074205"/>
            <a:ext cx="41917302" cy="8206154"/>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A872AA78-17D4-E34C-55DD-D86F91A6104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4531" b="46155"/>
          <a:stretch/>
        </p:blipFill>
        <p:spPr>
          <a:xfrm>
            <a:off x="1927273" y="1991179"/>
            <a:ext cx="40082978" cy="6404290"/>
          </a:xfrm>
          <a:prstGeom prst="rect">
            <a:avLst/>
          </a:prstGeom>
        </p:spPr>
      </p:pic>
      <p:sp>
        <p:nvSpPr>
          <p:cNvPr id="6" name="Rectangle 5">
            <a:extLst>
              <a:ext uri="{FF2B5EF4-FFF2-40B4-BE49-F238E27FC236}">
                <a16:creationId xmlns:a16="http://schemas.microsoft.com/office/drawing/2014/main" id="{72C3ADCD-6190-440F-EE94-872913146617}"/>
              </a:ext>
              <a:ext uri="{C183D7F6-B498-43B3-948B-1728B52AA6E4}">
                <adec:decorative xmlns:adec="http://schemas.microsoft.com/office/drawing/2017/decorative" val="1"/>
              </a:ext>
            </a:extLst>
          </p:cNvPr>
          <p:cNvSpPr/>
          <p:nvPr/>
        </p:nvSpPr>
        <p:spPr>
          <a:xfrm>
            <a:off x="1939749" y="1913338"/>
            <a:ext cx="40082978" cy="6455859"/>
          </a:xfrm>
          <a:prstGeom prst="rect">
            <a:avLst/>
          </a:prstGeom>
          <a:solidFill>
            <a:srgbClr val="4A234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05F3D917-F532-2622-757F-BB3AFC91F492}"/>
              </a:ext>
              <a:ext uri="{C183D7F6-B498-43B3-948B-1728B52AA6E4}">
                <adec:decorative xmlns:adec="http://schemas.microsoft.com/office/drawing/2017/decorative" val="1"/>
              </a:ext>
            </a:extLst>
          </p:cNvPr>
          <p:cNvSpPr/>
          <p:nvPr/>
        </p:nvSpPr>
        <p:spPr>
          <a:xfrm>
            <a:off x="1927272" y="10144055"/>
            <a:ext cx="12700197" cy="20552335"/>
          </a:xfrm>
          <a:prstGeom prst="rect">
            <a:avLst/>
          </a:prstGeom>
          <a:solidFill>
            <a:srgbClr val="775A7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0E92730F-FF9A-18E1-ADB1-33AA12A2C032}"/>
              </a:ext>
              <a:ext uri="{C183D7F6-B498-43B3-948B-1728B52AA6E4}">
                <adec:decorative xmlns:adec="http://schemas.microsoft.com/office/drawing/2017/decorative" val="1"/>
              </a:ext>
            </a:extLst>
          </p:cNvPr>
          <p:cNvSpPr/>
          <p:nvPr/>
        </p:nvSpPr>
        <p:spPr>
          <a:xfrm>
            <a:off x="15618663" y="10144055"/>
            <a:ext cx="12700197" cy="20552335"/>
          </a:xfrm>
          <a:prstGeom prst="rect">
            <a:avLst/>
          </a:prstGeom>
          <a:solidFill>
            <a:srgbClr val="775A7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4AD53E8F-CD69-7027-BF27-E35E15472EE4}"/>
              </a:ext>
              <a:ext uri="{C183D7F6-B498-43B3-948B-1728B52AA6E4}">
                <adec:decorative xmlns:adec="http://schemas.microsoft.com/office/drawing/2017/decorative" val="1"/>
              </a:ext>
            </a:extLst>
          </p:cNvPr>
          <p:cNvSpPr/>
          <p:nvPr/>
        </p:nvSpPr>
        <p:spPr>
          <a:xfrm>
            <a:off x="29234720" y="10144055"/>
            <a:ext cx="12700197" cy="20552335"/>
          </a:xfrm>
          <a:prstGeom prst="rect">
            <a:avLst/>
          </a:prstGeom>
          <a:solidFill>
            <a:srgbClr val="775A7B"/>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E1CF8818-BD06-915B-B219-B3D9B903B1C0}"/>
              </a:ext>
              <a:ext uri="{C183D7F6-B498-43B3-948B-1728B52AA6E4}">
                <adec:decorative xmlns:adec="http://schemas.microsoft.com/office/drawing/2017/decorative" val="1"/>
              </a:ext>
            </a:extLst>
          </p:cNvPr>
          <p:cNvSpPr/>
          <p:nvPr/>
        </p:nvSpPr>
        <p:spPr>
          <a:xfrm>
            <a:off x="2416562" y="9942665"/>
            <a:ext cx="11711354" cy="2092569"/>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0BFF5A0A-115B-D792-BC6C-38AFF7443272}"/>
              </a:ext>
              <a:ext uri="{C183D7F6-B498-43B3-948B-1728B52AA6E4}">
                <adec:decorative xmlns:adec="http://schemas.microsoft.com/office/drawing/2017/decorative" val="1"/>
              </a:ext>
            </a:extLst>
          </p:cNvPr>
          <p:cNvSpPr/>
          <p:nvPr/>
        </p:nvSpPr>
        <p:spPr>
          <a:xfrm>
            <a:off x="16089923" y="9966335"/>
            <a:ext cx="11711354" cy="2092569"/>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8A653428-FA6C-1FF7-970E-F1E989B705B2}"/>
              </a:ext>
              <a:ext uri="{C183D7F6-B498-43B3-948B-1728B52AA6E4}">
                <adec:decorative xmlns:adec="http://schemas.microsoft.com/office/drawing/2017/decorative" val="1"/>
              </a:ext>
            </a:extLst>
          </p:cNvPr>
          <p:cNvSpPr/>
          <p:nvPr/>
        </p:nvSpPr>
        <p:spPr>
          <a:xfrm>
            <a:off x="29729141" y="9942665"/>
            <a:ext cx="11711354" cy="2092569"/>
          </a:xfrm>
          <a:prstGeom prst="rect">
            <a:avLst/>
          </a:prstGeom>
          <a:solidFill>
            <a:srgbClr val="4A234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1C0035A-E83C-54D4-E1DD-C6D694BDDF60}"/>
              </a:ext>
              <a:ext uri="{C183D7F6-B498-43B3-948B-1728B52AA6E4}">
                <adec:decorative xmlns:adec="http://schemas.microsoft.com/office/drawing/2017/decorative" val="1"/>
              </a:ext>
            </a:extLst>
          </p:cNvPr>
          <p:cNvSpPr/>
          <p:nvPr/>
        </p:nvSpPr>
        <p:spPr>
          <a:xfrm>
            <a:off x="2416562" y="12558774"/>
            <a:ext cx="11711354" cy="17675952"/>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0" name="Rectangle 29">
            <a:extLst>
              <a:ext uri="{FF2B5EF4-FFF2-40B4-BE49-F238E27FC236}">
                <a16:creationId xmlns:a16="http://schemas.microsoft.com/office/drawing/2014/main" id="{382E319B-0F2F-5760-E20B-7ACB8E7064FB}"/>
              </a:ext>
              <a:ext uri="{C183D7F6-B498-43B3-948B-1728B52AA6E4}">
                <adec:decorative xmlns:adec="http://schemas.microsoft.com/office/drawing/2017/decorative" val="1"/>
              </a:ext>
            </a:extLst>
          </p:cNvPr>
          <p:cNvSpPr/>
          <p:nvPr/>
        </p:nvSpPr>
        <p:spPr>
          <a:xfrm>
            <a:off x="16089923" y="12558774"/>
            <a:ext cx="11711354" cy="11729976"/>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1" name="Rectangle 30">
            <a:extLst>
              <a:ext uri="{FF2B5EF4-FFF2-40B4-BE49-F238E27FC236}">
                <a16:creationId xmlns:a16="http://schemas.microsoft.com/office/drawing/2014/main" id="{8E36B8A8-F4E6-F99D-697F-3C56C1C129D5}"/>
              </a:ext>
              <a:ext uri="{C183D7F6-B498-43B3-948B-1728B52AA6E4}">
                <adec:decorative xmlns:adec="http://schemas.microsoft.com/office/drawing/2017/decorative" val="1"/>
              </a:ext>
            </a:extLst>
          </p:cNvPr>
          <p:cNvSpPr/>
          <p:nvPr/>
        </p:nvSpPr>
        <p:spPr>
          <a:xfrm>
            <a:off x="16113084" y="24788619"/>
            <a:ext cx="11711354" cy="5446107"/>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2" name="Rectangle 31">
            <a:extLst>
              <a:ext uri="{FF2B5EF4-FFF2-40B4-BE49-F238E27FC236}">
                <a16:creationId xmlns:a16="http://schemas.microsoft.com/office/drawing/2014/main" id="{27B5A94E-ACD5-2A28-8E01-E595BB1579B4}"/>
              </a:ext>
              <a:ext uri="{C183D7F6-B498-43B3-948B-1728B52AA6E4}">
                <adec:decorative xmlns:adec="http://schemas.microsoft.com/office/drawing/2017/decorative" val="1"/>
              </a:ext>
            </a:extLst>
          </p:cNvPr>
          <p:cNvSpPr/>
          <p:nvPr/>
        </p:nvSpPr>
        <p:spPr>
          <a:xfrm>
            <a:off x="29763284" y="12527836"/>
            <a:ext cx="11711354" cy="1398976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5" name="Rectangle 34">
            <a:extLst>
              <a:ext uri="{FF2B5EF4-FFF2-40B4-BE49-F238E27FC236}">
                <a16:creationId xmlns:a16="http://schemas.microsoft.com/office/drawing/2014/main" id="{C7D49DD1-8C52-A8F3-740C-A4C8BF00DA05}"/>
              </a:ext>
              <a:ext uri="{C183D7F6-B498-43B3-948B-1728B52AA6E4}">
                <adec:decorative xmlns:adec="http://schemas.microsoft.com/office/drawing/2017/decorative" val="1"/>
              </a:ext>
            </a:extLst>
          </p:cNvPr>
          <p:cNvSpPr/>
          <p:nvPr/>
        </p:nvSpPr>
        <p:spPr>
          <a:xfrm>
            <a:off x="16554342" y="12953517"/>
            <a:ext cx="10828837" cy="10940487"/>
          </a:xfrm>
          <a:prstGeom prst="rect">
            <a:avLst/>
          </a:prstGeom>
          <a:solidFill>
            <a:srgbClr val="775A7B">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14D5F225-0855-4031-17CE-BF222DDB60FE}"/>
              </a:ext>
              <a:ext uri="{C183D7F6-B498-43B3-948B-1728B52AA6E4}">
                <adec:decorative xmlns:adec="http://schemas.microsoft.com/office/drawing/2017/decorative" val="1"/>
              </a:ext>
            </a:extLst>
          </p:cNvPr>
          <p:cNvSpPr/>
          <p:nvPr/>
        </p:nvSpPr>
        <p:spPr>
          <a:xfrm>
            <a:off x="29717104" y="27010202"/>
            <a:ext cx="11711354" cy="3224524"/>
          </a:xfrm>
          <a:prstGeom prst="rect">
            <a:avLst/>
          </a:prstGeom>
          <a:solidFill>
            <a:srgbClr val="D1D3D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0" name="Rectangle 39">
            <a:extLst>
              <a:ext uri="{FF2B5EF4-FFF2-40B4-BE49-F238E27FC236}">
                <a16:creationId xmlns:a16="http://schemas.microsoft.com/office/drawing/2014/main" id="{33D3FF24-9553-6BB9-2C12-059EC0FBBDA8}"/>
              </a:ext>
              <a:ext uri="{C183D7F6-B498-43B3-948B-1728B52AA6E4}">
                <adec:decorative xmlns:adec="http://schemas.microsoft.com/office/drawing/2017/decorative" val="1"/>
              </a:ext>
            </a:extLst>
          </p:cNvPr>
          <p:cNvSpPr/>
          <p:nvPr/>
        </p:nvSpPr>
        <p:spPr>
          <a:xfrm>
            <a:off x="38252400" y="27050866"/>
            <a:ext cx="3128821" cy="3092212"/>
          </a:xfrm>
          <a:prstGeom prst="rect">
            <a:avLst/>
          </a:prstGeom>
          <a:solidFill>
            <a:srgbClr val="4A234F"/>
          </a:solidFill>
          <a:ln w="76200">
            <a:solidFill>
              <a:srgbClr val="D1D3D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7">
            <a:extLst>
              <a:ext uri="{FF2B5EF4-FFF2-40B4-BE49-F238E27FC236}">
                <a16:creationId xmlns:a16="http://schemas.microsoft.com/office/drawing/2014/main" id="{D9A7AF4D-BA04-1B9F-67F6-54DDDAB86983}"/>
              </a:ext>
            </a:extLst>
          </p:cNvPr>
          <p:cNvSpPr>
            <a:spLocks noGrp="1"/>
          </p:cNvSpPr>
          <p:nvPr>
            <p:ph type="ctrTitle"/>
          </p:nvPr>
        </p:nvSpPr>
        <p:spPr>
          <a:xfrm>
            <a:off x="3291840" y="-13095957"/>
            <a:ext cx="37307520" cy="11460480"/>
          </a:xfrm>
        </p:spPr>
        <p:txBody>
          <a:bodyPr>
            <a:normAutofit fontScale="90000"/>
          </a:bodyPr>
          <a:lstStyle/>
          <a:p>
            <a:r>
              <a:rPr lang="en-US" dirty="0">
                <a:latin typeface="Arial" panose="020B0604020202020204" pitchFamily="34" charset="0"/>
                <a:cs typeface="Arial" panose="020B0604020202020204" pitchFamily="34" charset="0"/>
              </a:rPr>
              <a:t>Purple and grey horizontal poster design template with vertical boxes</a:t>
            </a:r>
          </a:p>
        </p:txBody>
      </p:sp>
      <p:grpSp>
        <p:nvGrpSpPr>
          <p:cNvPr id="2" name="Group 1" descr="Poster templates are meant to be customized and made your own.">
            <a:extLst>
              <a:ext uri="{FF2B5EF4-FFF2-40B4-BE49-F238E27FC236}">
                <a16:creationId xmlns:a16="http://schemas.microsoft.com/office/drawing/2014/main" id="{42C537F2-1FE1-83C6-C8BA-8FF5F8609339}"/>
              </a:ext>
            </a:extLst>
          </p:cNvPr>
          <p:cNvGrpSpPr>
            <a:grpSpLocks noChangeAspect="1"/>
          </p:cNvGrpSpPr>
          <p:nvPr/>
        </p:nvGrpSpPr>
        <p:grpSpPr>
          <a:xfrm>
            <a:off x="-21540820" y="6026859"/>
            <a:ext cx="19790064" cy="18288000"/>
            <a:chOff x="-31684546" y="8347803"/>
            <a:chExt cx="26746198" cy="24716164"/>
          </a:xfrm>
        </p:grpSpPr>
        <p:sp>
          <p:nvSpPr>
            <p:cNvPr id="3" name="Star: 7 Points 2">
              <a:extLst>
                <a:ext uri="{FF2B5EF4-FFF2-40B4-BE49-F238E27FC236}">
                  <a16:creationId xmlns:a16="http://schemas.microsoft.com/office/drawing/2014/main" id="{21004D83-B14A-2A9D-4FFE-E235B600BDC1}"/>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EE0540BD-77B3-E1B4-3E92-95AE2DF5C70F}"/>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00CD136-A96E-A947-96AB-8CF1F27E90BA}"/>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8" name="TextBox 7" descr="Insert main poster title and presenter(s) names.">
            <a:extLst>
              <a:ext uri="{FF2B5EF4-FFF2-40B4-BE49-F238E27FC236}">
                <a16:creationId xmlns:a16="http://schemas.microsoft.com/office/drawing/2014/main" id="{28C1D2B8-DC4E-3EFE-0133-59B0220B24D0}"/>
              </a:ext>
              <a:ext uri="{C183D7F6-B498-43B3-948B-1728B52AA6E4}">
                <adec:decorative xmlns:adec="http://schemas.microsoft.com/office/drawing/2017/decorative" val="0"/>
              </a:ext>
            </a:extLst>
          </p:cNvPr>
          <p:cNvSpPr txBox="1"/>
          <p:nvPr/>
        </p:nvSpPr>
        <p:spPr>
          <a:xfrm>
            <a:off x="2121849" y="2775322"/>
            <a:ext cx="39506477" cy="4708981"/>
          </a:xfrm>
          <a:prstGeom prst="rect">
            <a:avLst/>
          </a:prstGeom>
          <a:noFill/>
        </p:spPr>
        <p:txBody>
          <a:bodyPr wrap="square" rtlCol="0">
            <a:spAutoFit/>
          </a:bodyPr>
          <a:lstStyle/>
          <a:p>
            <a:pPr algn="ctr"/>
            <a:r>
              <a:rPr lang="en-US" sz="120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 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pic>
        <p:nvPicPr>
          <p:cNvPr id="13" name="Picture 4" descr="Radford University Logo">
            <a:extLst>
              <a:ext uri="{FF2B5EF4-FFF2-40B4-BE49-F238E27FC236}">
                <a16:creationId xmlns:a16="http://schemas.microsoft.com/office/drawing/2014/main" id="{061CE661-407F-C9FC-3BE2-551318997CC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2913" y="5919397"/>
            <a:ext cx="2211725" cy="18288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6" name="TextBox 25" descr="Subheading 1">
            <a:extLst>
              <a:ext uri="{FF2B5EF4-FFF2-40B4-BE49-F238E27FC236}">
                <a16:creationId xmlns:a16="http://schemas.microsoft.com/office/drawing/2014/main" id="{617658FC-B643-46FC-32D8-44817F6B1A67}"/>
              </a:ext>
            </a:extLst>
          </p:cNvPr>
          <p:cNvSpPr txBox="1"/>
          <p:nvPr/>
        </p:nvSpPr>
        <p:spPr>
          <a:xfrm>
            <a:off x="2997735"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7" name="TextBox 36"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543244AF-2D1A-3815-E2A7-96CD5F1B931A}"/>
              </a:ext>
            </a:extLst>
          </p:cNvPr>
          <p:cNvSpPr txBox="1"/>
          <p:nvPr/>
        </p:nvSpPr>
        <p:spPr>
          <a:xfrm>
            <a:off x="2998211" y="12901256"/>
            <a:ext cx="1055879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6"/>
              </a:rPr>
              <a:t>here</a:t>
            </a:r>
            <a:endParaRPr lang="en-US" sz="48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B587CCAF-50D6-F5A0-3BB9-38CE1BC5A4E4}"/>
              </a:ext>
            </a:extLst>
          </p:cNvPr>
          <p:cNvSpPr txBox="1"/>
          <p:nvPr/>
        </p:nvSpPr>
        <p:spPr>
          <a:xfrm>
            <a:off x="16689126"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6" name="TextBox 35" descr="Insert graphics and zoom in to 100% to ensure image files are not blurry">
            <a:extLst>
              <a:ext uri="{FF2B5EF4-FFF2-40B4-BE49-F238E27FC236}">
                <a16:creationId xmlns:a16="http://schemas.microsoft.com/office/drawing/2014/main" id="{0553EF1B-77D9-1D34-AD16-B88EC186C969}"/>
              </a:ext>
            </a:extLst>
          </p:cNvPr>
          <p:cNvSpPr txBox="1"/>
          <p:nvPr/>
        </p:nvSpPr>
        <p:spPr>
          <a:xfrm>
            <a:off x="17332764" y="14658575"/>
            <a:ext cx="9225672" cy="7478970"/>
          </a:xfrm>
          <a:prstGeom prst="rect">
            <a:avLst/>
          </a:prstGeom>
          <a:noFill/>
        </p:spPr>
        <p:txBody>
          <a:bodyPr wrap="square" rtlCol="0">
            <a:spAutoFit/>
          </a:bodyPr>
          <a:lstStyle/>
          <a:p>
            <a:pPr algn="ctr"/>
            <a:r>
              <a:rPr lang="en-US" sz="48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800" dirty="0">
              <a:latin typeface="Arial" panose="020B0604020202020204" pitchFamily="34" charset="0"/>
            </a:endParaRPr>
          </a:p>
          <a:p>
            <a:pPr algn="ctr"/>
            <a:r>
              <a:rPr lang="en-US" altLang="en-US" sz="4800" dirty="0">
                <a:latin typeface="Arial" panose="020B0604020202020204" pitchFamily="34" charset="0"/>
              </a:rPr>
              <a:t>Write Alt Text for all images. Right click on the image and choose View or Edit Alt Text from the menu. If the image is purely decorative and has no function, check the “Mark as decorative.</a:t>
            </a:r>
          </a:p>
        </p:txBody>
      </p:sp>
      <p:sp>
        <p:nvSpPr>
          <p:cNvPr id="43" name="TextBox 42" descr="Body text">
            <a:extLst>
              <a:ext uri="{FF2B5EF4-FFF2-40B4-BE49-F238E27FC236}">
                <a16:creationId xmlns:a16="http://schemas.microsoft.com/office/drawing/2014/main" id="{5EA0FCF7-682D-D1D7-10EE-3EF42DFCD36E}"/>
              </a:ext>
            </a:extLst>
          </p:cNvPr>
          <p:cNvSpPr txBox="1"/>
          <p:nvPr/>
        </p:nvSpPr>
        <p:spPr>
          <a:xfrm>
            <a:off x="16554342" y="25071918"/>
            <a:ext cx="10640415" cy="830997"/>
          </a:xfrm>
          <a:prstGeom prst="rect">
            <a:avLst/>
          </a:prstGeom>
          <a:noFill/>
        </p:spPr>
        <p:txBody>
          <a:bodyPr wrap="square">
            <a:spAutoFit/>
          </a:bodyPr>
          <a:lstStyle/>
          <a:p>
            <a:r>
              <a:rPr lang="en-US" sz="4800" dirty="0">
                <a:latin typeface="Arial" panose="020B0604020202020204" pitchFamily="34" charset="0"/>
                <a:cs typeface="Arial" panose="020B0604020202020204" pitchFamily="34" charset="0"/>
              </a:rPr>
              <a:t>Body text</a:t>
            </a:r>
          </a:p>
        </p:txBody>
      </p:sp>
      <p:sp>
        <p:nvSpPr>
          <p:cNvPr id="28" name="TextBox 27" descr="Subheading 3">
            <a:extLst>
              <a:ext uri="{FF2B5EF4-FFF2-40B4-BE49-F238E27FC236}">
                <a16:creationId xmlns:a16="http://schemas.microsoft.com/office/drawing/2014/main" id="{2812E3B1-A03C-D65E-0D6B-AEB27895F3E4}"/>
              </a:ext>
            </a:extLst>
          </p:cNvPr>
          <p:cNvSpPr txBox="1"/>
          <p:nvPr/>
        </p:nvSpPr>
        <p:spPr>
          <a:xfrm>
            <a:off x="30305183" y="1022778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8" name="TextBox 37"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9A015FC4-B2B3-FA44-8B83-3E6C23ADFEE1}"/>
              </a:ext>
            </a:extLst>
          </p:cNvPr>
          <p:cNvSpPr txBox="1"/>
          <p:nvPr/>
        </p:nvSpPr>
        <p:spPr>
          <a:xfrm>
            <a:off x="30252574" y="12908702"/>
            <a:ext cx="10640415"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sp>
        <p:nvSpPr>
          <p:cNvPr id="42" name="TextBox 41" descr="Acknowledgements: thank you to (Office Name(s)) for contributing to this research and to the OURS Office for printing this poster.">
            <a:extLst>
              <a:ext uri="{FF2B5EF4-FFF2-40B4-BE49-F238E27FC236}">
                <a16:creationId xmlns:a16="http://schemas.microsoft.com/office/drawing/2014/main" id="{776532A9-DA60-3F44-01B8-7B0411AF0E56}"/>
              </a:ext>
            </a:extLst>
          </p:cNvPr>
          <p:cNvSpPr txBox="1"/>
          <p:nvPr/>
        </p:nvSpPr>
        <p:spPr>
          <a:xfrm>
            <a:off x="30104656" y="27452833"/>
            <a:ext cx="7854488" cy="2308324"/>
          </a:xfrm>
          <a:prstGeom prst="rect">
            <a:avLst/>
          </a:prstGeom>
          <a:noFill/>
        </p:spPr>
        <p:txBody>
          <a:bodyPr wrap="square">
            <a:spAutoFit/>
          </a:bodyPr>
          <a:lstStyle/>
          <a:p>
            <a:r>
              <a:rPr lang="en-US" sz="3600" b="1" dirty="0">
                <a:latin typeface="Arial" panose="020B0604020202020204" pitchFamily="34" charset="0"/>
                <a:cs typeface="Arial" panose="020B0604020202020204" pitchFamily="34" charset="0"/>
              </a:rPr>
              <a:t>Acknowledgements</a:t>
            </a:r>
            <a:r>
              <a:rPr lang="en-US" sz="36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1" name="TextBox 40" descr="Insert QR Code">
            <a:extLst>
              <a:ext uri="{FF2B5EF4-FFF2-40B4-BE49-F238E27FC236}">
                <a16:creationId xmlns:a16="http://schemas.microsoft.com/office/drawing/2014/main" id="{E0CEB3D9-B5EE-5A0F-3779-76981666F28F}"/>
              </a:ext>
            </a:extLst>
          </p:cNvPr>
          <p:cNvSpPr txBox="1"/>
          <p:nvPr/>
        </p:nvSpPr>
        <p:spPr>
          <a:xfrm>
            <a:off x="38603177" y="2780951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1741921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4EE206-064F-E825-92A8-63CC2A060FC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1CC329B-AB83-CE0C-796A-906A9BA07CDB}"/>
              </a:ext>
              <a:ext uri="{C183D7F6-B498-43B3-948B-1728B52AA6E4}">
                <adec:decorative xmlns:adec="http://schemas.microsoft.com/office/drawing/2017/decorative" val="1"/>
              </a:ext>
            </a:extLst>
          </p:cNvPr>
          <p:cNvSpPr/>
          <p:nvPr/>
        </p:nvSpPr>
        <p:spPr>
          <a:xfrm>
            <a:off x="1040423" y="1078523"/>
            <a:ext cx="41810354" cy="30761354"/>
          </a:xfrm>
          <a:prstGeom prst="rect">
            <a:avLst/>
          </a:prstGeom>
          <a:solidFill>
            <a:srgbClr val="809EB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0F52E141-877D-F1E7-F452-D7C0A19BDD03}"/>
              </a:ext>
              <a:ext uri="{C183D7F6-B498-43B3-948B-1728B52AA6E4}">
                <adec:decorative xmlns:adec="http://schemas.microsoft.com/office/drawing/2017/decorative" val="1"/>
              </a:ext>
            </a:extLst>
          </p:cNvPr>
          <p:cNvSpPr/>
          <p:nvPr/>
        </p:nvSpPr>
        <p:spPr>
          <a:xfrm>
            <a:off x="1040423" y="1074205"/>
            <a:ext cx="41810354" cy="8206154"/>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E78A11BB-F558-FB59-6AC1-BD51E661E96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4531" b="46155"/>
          <a:stretch/>
        </p:blipFill>
        <p:spPr>
          <a:xfrm>
            <a:off x="1935295" y="1951075"/>
            <a:ext cx="40082978" cy="6404290"/>
          </a:xfrm>
          <a:prstGeom prst="rect">
            <a:avLst/>
          </a:prstGeom>
        </p:spPr>
      </p:pic>
      <p:sp>
        <p:nvSpPr>
          <p:cNvPr id="6" name="Rectangle 5">
            <a:extLst>
              <a:ext uri="{FF2B5EF4-FFF2-40B4-BE49-F238E27FC236}">
                <a16:creationId xmlns:a16="http://schemas.microsoft.com/office/drawing/2014/main" id="{C03E3C82-BE5D-32FD-F360-32AE06611225}"/>
              </a:ext>
              <a:ext uri="{C183D7F6-B498-43B3-948B-1728B52AA6E4}">
                <adec:decorative xmlns:adec="http://schemas.microsoft.com/office/drawing/2017/decorative" val="1"/>
              </a:ext>
            </a:extLst>
          </p:cNvPr>
          <p:cNvSpPr/>
          <p:nvPr/>
        </p:nvSpPr>
        <p:spPr>
          <a:xfrm>
            <a:off x="1927272" y="1941313"/>
            <a:ext cx="40107943" cy="6455859"/>
          </a:xfrm>
          <a:prstGeom prst="rect">
            <a:avLst/>
          </a:prstGeom>
          <a:solidFill>
            <a:srgbClr val="003D70">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A9C70DD0-C22B-2BCF-E4B1-0790A5B99219}"/>
              </a:ext>
              <a:ext uri="{C183D7F6-B498-43B3-948B-1728B52AA6E4}">
                <adec:decorative xmlns:adec="http://schemas.microsoft.com/office/drawing/2017/decorative" val="1"/>
              </a:ext>
            </a:extLst>
          </p:cNvPr>
          <p:cNvSpPr/>
          <p:nvPr/>
        </p:nvSpPr>
        <p:spPr>
          <a:xfrm>
            <a:off x="1927272" y="10144055"/>
            <a:ext cx="12700197" cy="20552335"/>
          </a:xfrm>
          <a:prstGeom prst="rect">
            <a:avLst/>
          </a:prstGeom>
          <a:solidFill>
            <a:srgbClr val="406E9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7F2F0AE-170C-6703-1ED8-8B992A3EB9EB}"/>
              </a:ext>
              <a:ext uri="{C183D7F6-B498-43B3-948B-1728B52AA6E4}">
                <adec:decorative xmlns:adec="http://schemas.microsoft.com/office/drawing/2017/decorative" val="1"/>
              </a:ext>
            </a:extLst>
          </p:cNvPr>
          <p:cNvSpPr/>
          <p:nvPr/>
        </p:nvSpPr>
        <p:spPr>
          <a:xfrm>
            <a:off x="15618663" y="10144055"/>
            <a:ext cx="12700197" cy="20552335"/>
          </a:xfrm>
          <a:prstGeom prst="rect">
            <a:avLst/>
          </a:prstGeom>
          <a:solidFill>
            <a:srgbClr val="406E9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91AB105-73A3-4183-7A77-365141CA5FE2}"/>
              </a:ext>
              <a:ext uri="{C183D7F6-B498-43B3-948B-1728B52AA6E4}">
                <adec:decorative xmlns:adec="http://schemas.microsoft.com/office/drawing/2017/decorative" val="1"/>
              </a:ext>
            </a:extLst>
          </p:cNvPr>
          <p:cNvSpPr/>
          <p:nvPr/>
        </p:nvSpPr>
        <p:spPr>
          <a:xfrm>
            <a:off x="29234720" y="10144055"/>
            <a:ext cx="12700197" cy="20552335"/>
          </a:xfrm>
          <a:prstGeom prst="rect">
            <a:avLst/>
          </a:prstGeom>
          <a:solidFill>
            <a:srgbClr val="406E94"/>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DC6B920-1010-DC09-55F9-5808C479D8AF}"/>
              </a:ext>
              <a:ext uri="{C183D7F6-B498-43B3-948B-1728B52AA6E4}">
                <adec:decorative xmlns:adec="http://schemas.microsoft.com/office/drawing/2017/decorative" val="1"/>
              </a:ext>
            </a:extLst>
          </p:cNvPr>
          <p:cNvSpPr/>
          <p:nvPr/>
        </p:nvSpPr>
        <p:spPr>
          <a:xfrm>
            <a:off x="2416562" y="9942665"/>
            <a:ext cx="11711354" cy="2092569"/>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D7529BEA-BF3D-A056-1108-8909A605C7D9}"/>
              </a:ext>
              <a:ext uri="{C183D7F6-B498-43B3-948B-1728B52AA6E4}">
                <adec:decorative xmlns:adec="http://schemas.microsoft.com/office/drawing/2017/decorative" val="1"/>
              </a:ext>
            </a:extLst>
          </p:cNvPr>
          <p:cNvSpPr/>
          <p:nvPr/>
        </p:nvSpPr>
        <p:spPr>
          <a:xfrm>
            <a:off x="16089923" y="9966335"/>
            <a:ext cx="11711354" cy="2092569"/>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AC6CFA84-A962-7CF6-602E-C723852D3067}"/>
              </a:ext>
              <a:ext uri="{C183D7F6-B498-43B3-948B-1728B52AA6E4}">
                <adec:decorative xmlns:adec="http://schemas.microsoft.com/office/drawing/2017/decorative" val="1"/>
              </a:ext>
            </a:extLst>
          </p:cNvPr>
          <p:cNvSpPr/>
          <p:nvPr/>
        </p:nvSpPr>
        <p:spPr>
          <a:xfrm>
            <a:off x="29729141" y="9942665"/>
            <a:ext cx="11711354" cy="2092569"/>
          </a:xfrm>
          <a:prstGeom prst="rect">
            <a:avLst/>
          </a:prstGeom>
          <a:solidFill>
            <a:srgbClr val="003D7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4EE7CD8D-06C9-9228-8F62-E2B0B64189D3}"/>
              </a:ext>
              <a:ext uri="{C183D7F6-B498-43B3-948B-1728B52AA6E4}">
                <adec:decorative xmlns:adec="http://schemas.microsoft.com/office/drawing/2017/decorative" val="1"/>
              </a:ext>
            </a:extLst>
          </p:cNvPr>
          <p:cNvSpPr/>
          <p:nvPr/>
        </p:nvSpPr>
        <p:spPr>
          <a:xfrm>
            <a:off x="2416562" y="12558774"/>
            <a:ext cx="11711354" cy="1767595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0" name="Rectangle 29">
            <a:extLst>
              <a:ext uri="{FF2B5EF4-FFF2-40B4-BE49-F238E27FC236}">
                <a16:creationId xmlns:a16="http://schemas.microsoft.com/office/drawing/2014/main" id="{60891681-20F5-E209-0284-3A8F24D5F18C}"/>
              </a:ext>
              <a:ext uri="{C183D7F6-B498-43B3-948B-1728B52AA6E4}">
                <adec:decorative xmlns:adec="http://schemas.microsoft.com/office/drawing/2017/decorative" val="1"/>
              </a:ext>
            </a:extLst>
          </p:cNvPr>
          <p:cNvSpPr/>
          <p:nvPr/>
        </p:nvSpPr>
        <p:spPr>
          <a:xfrm>
            <a:off x="16089923" y="12558774"/>
            <a:ext cx="11711354" cy="11729976"/>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1" name="Rectangle 30">
            <a:extLst>
              <a:ext uri="{FF2B5EF4-FFF2-40B4-BE49-F238E27FC236}">
                <a16:creationId xmlns:a16="http://schemas.microsoft.com/office/drawing/2014/main" id="{3E1C8EE0-A8BF-5AE2-9B1F-DAD2F249CA8D}"/>
              </a:ext>
              <a:ext uri="{C183D7F6-B498-43B3-948B-1728B52AA6E4}">
                <adec:decorative xmlns:adec="http://schemas.microsoft.com/office/drawing/2017/decorative" val="1"/>
              </a:ext>
            </a:extLst>
          </p:cNvPr>
          <p:cNvSpPr/>
          <p:nvPr/>
        </p:nvSpPr>
        <p:spPr>
          <a:xfrm>
            <a:off x="16113084" y="24788619"/>
            <a:ext cx="11711354" cy="5446107"/>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2" name="Rectangle 31">
            <a:extLst>
              <a:ext uri="{FF2B5EF4-FFF2-40B4-BE49-F238E27FC236}">
                <a16:creationId xmlns:a16="http://schemas.microsoft.com/office/drawing/2014/main" id="{0A41A5A3-5DD8-9850-7144-2689B4B8FC37}"/>
              </a:ext>
              <a:ext uri="{C183D7F6-B498-43B3-948B-1728B52AA6E4}">
                <adec:decorative xmlns:adec="http://schemas.microsoft.com/office/drawing/2017/decorative" val="1"/>
              </a:ext>
            </a:extLst>
          </p:cNvPr>
          <p:cNvSpPr/>
          <p:nvPr/>
        </p:nvSpPr>
        <p:spPr>
          <a:xfrm>
            <a:off x="29763284" y="12527836"/>
            <a:ext cx="11711354" cy="13989764"/>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5" name="Rectangle 34">
            <a:extLst>
              <a:ext uri="{FF2B5EF4-FFF2-40B4-BE49-F238E27FC236}">
                <a16:creationId xmlns:a16="http://schemas.microsoft.com/office/drawing/2014/main" id="{5EC4574A-80F7-2DC3-1DB8-1F3A96725B43}"/>
              </a:ext>
              <a:ext uri="{C183D7F6-B498-43B3-948B-1728B52AA6E4}">
                <adec:decorative xmlns:adec="http://schemas.microsoft.com/office/drawing/2017/decorative" val="1"/>
              </a:ext>
            </a:extLst>
          </p:cNvPr>
          <p:cNvSpPr/>
          <p:nvPr/>
        </p:nvSpPr>
        <p:spPr>
          <a:xfrm>
            <a:off x="16554342" y="12953517"/>
            <a:ext cx="10828837" cy="10940487"/>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15E0A796-20D9-BFAB-3AE5-2CCD1B5FF0D3}"/>
              </a:ext>
              <a:ext uri="{C183D7F6-B498-43B3-948B-1728B52AA6E4}">
                <adec:decorative xmlns:adec="http://schemas.microsoft.com/office/drawing/2017/decorative" val="1"/>
              </a:ext>
            </a:extLst>
          </p:cNvPr>
          <p:cNvSpPr/>
          <p:nvPr/>
        </p:nvSpPr>
        <p:spPr>
          <a:xfrm>
            <a:off x="29717104" y="27010202"/>
            <a:ext cx="11711354" cy="3224524"/>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0" name="Rectangle 39">
            <a:extLst>
              <a:ext uri="{FF2B5EF4-FFF2-40B4-BE49-F238E27FC236}">
                <a16:creationId xmlns:a16="http://schemas.microsoft.com/office/drawing/2014/main" id="{D1F7FBFD-C8AC-3818-2D25-E725DED910CB}"/>
              </a:ext>
              <a:ext uri="{C183D7F6-B498-43B3-948B-1728B52AA6E4}">
                <adec:decorative xmlns:adec="http://schemas.microsoft.com/office/drawing/2017/decorative" val="1"/>
              </a:ext>
            </a:extLst>
          </p:cNvPr>
          <p:cNvSpPr/>
          <p:nvPr/>
        </p:nvSpPr>
        <p:spPr>
          <a:xfrm>
            <a:off x="38252400" y="27050866"/>
            <a:ext cx="3128821" cy="3092212"/>
          </a:xfrm>
          <a:prstGeom prst="rect">
            <a:avLst/>
          </a:prstGeom>
          <a:solidFill>
            <a:srgbClr val="003D70"/>
          </a:solidFill>
          <a:ln w="76200">
            <a:solidFill>
              <a:srgbClr val="D1D3D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7">
            <a:extLst>
              <a:ext uri="{FF2B5EF4-FFF2-40B4-BE49-F238E27FC236}">
                <a16:creationId xmlns:a16="http://schemas.microsoft.com/office/drawing/2014/main" id="{D3ECDC4B-2137-047E-E962-D6ED4FD79D89}"/>
              </a:ext>
            </a:extLst>
          </p:cNvPr>
          <p:cNvSpPr>
            <a:spLocks noGrp="1"/>
          </p:cNvSpPr>
          <p:nvPr>
            <p:ph type="ctrTitle"/>
          </p:nvPr>
        </p:nvSpPr>
        <p:spPr>
          <a:xfrm>
            <a:off x="3291840" y="-13095957"/>
            <a:ext cx="37307520" cy="11460480"/>
          </a:xfrm>
        </p:spPr>
        <p:txBody>
          <a:bodyPr>
            <a:normAutofit fontScale="90000"/>
          </a:bodyPr>
          <a:lstStyle/>
          <a:p>
            <a:r>
              <a:rPr lang="en-US" dirty="0">
                <a:latin typeface="Arial" panose="020B0604020202020204" pitchFamily="34" charset="0"/>
                <a:cs typeface="Arial" panose="020B0604020202020204" pitchFamily="34" charset="0"/>
              </a:rPr>
              <a:t>Blue horizontal poster design template with vertical boxes</a:t>
            </a:r>
          </a:p>
        </p:txBody>
      </p:sp>
      <p:grpSp>
        <p:nvGrpSpPr>
          <p:cNvPr id="2" name="Group 1" descr="Poster templates are meant to be customized and made your own.">
            <a:extLst>
              <a:ext uri="{FF2B5EF4-FFF2-40B4-BE49-F238E27FC236}">
                <a16:creationId xmlns:a16="http://schemas.microsoft.com/office/drawing/2014/main" id="{76F23AF6-7A9C-A682-CA36-35B7F2C53AD1}"/>
              </a:ext>
            </a:extLst>
          </p:cNvPr>
          <p:cNvGrpSpPr>
            <a:grpSpLocks noChangeAspect="1"/>
          </p:cNvGrpSpPr>
          <p:nvPr/>
        </p:nvGrpSpPr>
        <p:grpSpPr>
          <a:xfrm>
            <a:off x="-21540820" y="6026859"/>
            <a:ext cx="19790064" cy="18288000"/>
            <a:chOff x="-31684546" y="8347803"/>
            <a:chExt cx="26746198" cy="24716164"/>
          </a:xfrm>
        </p:grpSpPr>
        <p:sp>
          <p:nvSpPr>
            <p:cNvPr id="3" name="Star: 7 Points 2">
              <a:extLst>
                <a:ext uri="{FF2B5EF4-FFF2-40B4-BE49-F238E27FC236}">
                  <a16:creationId xmlns:a16="http://schemas.microsoft.com/office/drawing/2014/main" id="{F98C3438-7487-55C9-F90F-A3D90F8F134A}"/>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BB409555-20CD-8AF3-6396-EBB9B4F2B6BB}"/>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9918A532-2659-C2E6-9DCC-F9473B1AB837}"/>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8" name="TextBox 7" descr="Insert main poster title and presenter(s) names.">
            <a:extLst>
              <a:ext uri="{FF2B5EF4-FFF2-40B4-BE49-F238E27FC236}">
                <a16:creationId xmlns:a16="http://schemas.microsoft.com/office/drawing/2014/main" id="{5EE9F202-D8B6-3AD0-4944-3A22DFCDD885}"/>
              </a:ext>
              <a:ext uri="{C183D7F6-B498-43B3-948B-1728B52AA6E4}">
                <adec:decorative xmlns:adec="http://schemas.microsoft.com/office/drawing/2017/decorative" val="0"/>
              </a:ext>
            </a:extLst>
          </p:cNvPr>
          <p:cNvSpPr txBox="1"/>
          <p:nvPr/>
        </p:nvSpPr>
        <p:spPr>
          <a:xfrm>
            <a:off x="2121849" y="2775322"/>
            <a:ext cx="39506477" cy="4708981"/>
          </a:xfrm>
          <a:prstGeom prst="rect">
            <a:avLst/>
          </a:prstGeom>
          <a:noFill/>
        </p:spPr>
        <p:txBody>
          <a:bodyPr wrap="square" rtlCol="0">
            <a:spAutoFit/>
          </a:bodyPr>
          <a:lstStyle/>
          <a:p>
            <a:pPr algn="ctr"/>
            <a:r>
              <a:rPr lang="en-US" sz="120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 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pic>
        <p:nvPicPr>
          <p:cNvPr id="14" name="Picture 4" descr="Radford University Logo">
            <a:extLst>
              <a:ext uri="{FF2B5EF4-FFF2-40B4-BE49-F238E27FC236}">
                <a16:creationId xmlns:a16="http://schemas.microsoft.com/office/drawing/2014/main" id="{34931FA7-F76B-80AE-3973-DBD0F95D19C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2913" y="5919397"/>
            <a:ext cx="2211725" cy="18288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6" name="TextBox 25" descr="Subheading 1">
            <a:extLst>
              <a:ext uri="{FF2B5EF4-FFF2-40B4-BE49-F238E27FC236}">
                <a16:creationId xmlns:a16="http://schemas.microsoft.com/office/drawing/2014/main" id="{CEA1E6BF-8A30-BA14-3275-62BA2D362E3B}"/>
              </a:ext>
            </a:extLst>
          </p:cNvPr>
          <p:cNvSpPr txBox="1"/>
          <p:nvPr/>
        </p:nvSpPr>
        <p:spPr>
          <a:xfrm>
            <a:off x="2997735"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7" name="TextBox 36"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2DC04FC1-ADF1-3114-4808-EB861E9F648B}"/>
              </a:ext>
            </a:extLst>
          </p:cNvPr>
          <p:cNvSpPr txBox="1"/>
          <p:nvPr/>
        </p:nvSpPr>
        <p:spPr>
          <a:xfrm>
            <a:off x="2998211" y="12901256"/>
            <a:ext cx="1055879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6"/>
              </a:rPr>
              <a:t>here</a:t>
            </a:r>
            <a:endParaRPr lang="en-US" sz="48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34FE9E2A-98D9-8AE7-9040-9182A46B9420}"/>
              </a:ext>
            </a:extLst>
          </p:cNvPr>
          <p:cNvSpPr txBox="1"/>
          <p:nvPr/>
        </p:nvSpPr>
        <p:spPr>
          <a:xfrm>
            <a:off x="16689126"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9" name="TextBox 8" descr="Insert graphics and zoom in to 100% to ensure image files are not blurry">
            <a:extLst>
              <a:ext uri="{FF2B5EF4-FFF2-40B4-BE49-F238E27FC236}">
                <a16:creationId xmlns:a16="http://schemas.microsoft.com/office/drawing/2014/main" id="{41D7EFD1-0B47-AC39-0E74-DBB0506D099C}"/>
              </a:ext>
            </a:extLst>
          </p:cNvPr>
          <p:cNvSpPr txBox="1"/>
          <p:nvPr/>
        </p:nvSpPr>
        <p:spPr>
          <a:xfrm>
            <a:off x="17296663" y="14688834"/>
            <a:ext cx="9281832" cy="7478970"/>
          </a:xfrm>
          <a:prstGeom prst="rect">
            <a:avLst/>
          </a:prstGeom>
          <a:noFill/>
        </p:spPr>
        <p:txBody>
          <a:bodyPr wrap="square" rtlCol="0">
            <a:spAutoFit/>
          </a:bodyPr>
          <a:lstStyle/>
          <a:p>
            <a:pPr algn="ctr"/>
            <a:r>
              <a:rPr lang="en-US" sz="48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800" dirty="0">
              <a:latin typeface="Arial" panose="020B0604020202020204" pitchFamily="34" charset="0"/>
            </a:endParaRPr>
          </a:p>
          <a:p>
            <a:pPr algn="ctr"/>
            <a:r>
              <a:rPr lang="en-US" altLang="en-US" sz="4800" dirty="0">
                <a:latin typeface="Arial" panose="020B0604020202020204" pitchFamily="34" charset="0"/>
              </a:rPr>
              <a:t>Write Alt Text for all images. Right click on the image and choose View or Edit Alt Text from the menu. If the image is purely decorative and has no function, check the “Mark as decorative.</a:t>
            </a:r>
          </a:p>
        </p:txBody>
      </p:sp>
      <p:sp>
        <p:nvSpPr>
          <p:cNvPr id="43" name="TextBox 42">
            <a:extLst>
              <a:ext uri="{FF2B5EF4-FFF2-40B4-BE49-F238E27FC236}">
                <a16:creationId xmlns:a16="http://schemas.microsoft.com/office/drawing/2014/main" id="{AA289268-0CE2-E599-FDE4-2E8B3391EED4}"/>
              </a:ext>
            </a:extLst>
          </p:cNvPr>
          <p:cNvSpPr txBox="1"/>
          <p:nvPr/>
        </p:nvSpPr>
        <p:spPr>
          <a:xfrm>
            <a:off x="16554342" y="25071918"/>
            <a:ext cx="10640415" cy="830997"/>
          </a:xfrm>
          <a:prstGeom prst="rect">
            <a:avLst/>
          </a:prstGeom>
          <a:noFill/>
        </p:spPr>
        <p:txBody>
          <a:bodyPr wrap="square">
            <a:spAutoFit/>
          </a:bodyPr>
          <a:lstStyle/>
          <a:p>
            <a:r>
              <a:rPr lang="en-US" sz="4800" dirty="0">
                <a:latin typeface="Arial" panose="020B0604020202020204" pitchFamily="34" charset="0"/>
                <a:cs typeface="Arial" panose="020B0604020202020204" pitchFamily="34" charset="0"/>
              </a:rPr>
              <a:t>Body text</a:t>
            </a:r>
          </a:p>
        </p:txBody>
      </p:sp>
      <p:sp>
        <p:nvSpPr>
          <p:cNvPr id="28" name="TextBox 27" descr="Subheading 3">
            <a:extLst>
              <a:ext uri="{FF2B5EF4-FFF2-40B4-BE49-F238E27FC236}">
                <a16:creationId xmlns:a16="http://schemas.microsoft.com/office/drawing/2014/main" id="{80EA63C2-A485-7A5F-B06A-81006B81E3F3}"/>
              </a:ext>
            </a:extLst>
          </p:cNvPr>
          <p:cNvSpPr txBox="1"/>
          <p:nvPr/>
        </p:nvSpPr>
        <p:spPr>
          <a:xfrm>
            <a:off x="30305183" y="1022778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8" name="TextBox 37"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FB9C2AFA-7077-95E7-8452-D47F2A298DD3}"/>
              </a:ext>
            </a:extLst>
          </p:cNvPr>
          <p:cNvSpPr txBox="1"/>
          <p:nvPr/>
        </p:nvSpPr>
        <p:spPr>
          <a:xfrm>
            <a:off x="30252574" y="12908702"/>
            <a:ext cx="10640415"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sp>
        <p:nvSpPr>
          <p:cNvPr id="42" name="TextBox 41" descr="Acknowledgements: thank you to (Office Name(s)) for contributing to this research and to the OURS Office for printing this poster.">
            <a:extLst>
              <a:ext uri="{FF2B5EF4-FFF2-40B4-BE49-F238E27FC236}">
                <a16:creationId xmlns:a16="http://schemas.microsoft.com/office/drawing/2014/main" id="{92C2ABDE-26DE-960D-099A-C484D79EE063}"/>
              </a:ext>
            </a:extLst>
          </p:cNvPr>
          <p:cNvSpPr txBox="1"/>
          <p:nvPr/>
        </p:nvSpPr>
        <p:spPr>
          <a:xfrm>
            <a:off x="30104656" y="27452833"/>
            <a:ext cx="7854488" cy="2308324"/>
          </a:xfrm>
          <a:prstGeom prst="rect">
            <a:avLst/>
          </a:prstGeom>
          <a:noFill/>
        </p:spPr>
        <p:txBody>
          <a:bodyPr wrap="square">
            <a:spAutoFit/>
          </a:bodyPr>
          <a:lstStyle/>
          <a:p>
            <a:r>
              <a:rPr lang="en-US" sz="3600" b="1" dirty="0">
                <a:latin typeface="Arial" panose="020B0604020202020204" pitchFamily="34" charset="0"/>
                <a:cs typeface="Arial" panose="020B0604020202020204" pitchFamily="34" charset="0"/>
              </a:rPr>
              <a:t>Acknowledgements</a:t>
            </a:r>
            <a:r>
              <a:rPr lang="en-US" sz="36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1" name="TextBox 40" descr="Insert QR Code">
            <a:extLst>
              <a:ext uri="{FF2B5EF4-FFF2-40B4-BE49-F238E27FC236}">
                <a16:creationId xmlns:a16="http://schemas.microsoft.com/office/drawing/2014/main" id="{AAC90D88-B47D-0E71-AF42-02A899B12557}"/>
              </a:ext>
            </a:extLst>
          </p:cNvPr>
          <p:cNvSpPr txBox="1"/>
          <p:nvPr/>
        </p:nvSpPr>
        <p:spPr>
          <a:xfrm>
            <a:off x="38603177" y="2780951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749338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86951-8477-C6CE-CFBF-30748983269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14A101C-5BCB-DEB4-F905-2427CD78C4CC}"/>
              </a:ext>
              <a:ext uri="{C183D7F6-B498-43B3-948B-1728B52AA6E4}">
                <adec:decorative xmlns:adec="http://schemas.microsoft.com/office/drawing/2017/decorative" val="1"/>
              </a:ext>
            </a:extLst>
          </p:cNvPr>
          <p:cNvSpPr/>
          <p:nvPr/>
        </p:nvSpPr>
        <p:spPr>
          <a:xfrm>
            <a:off x="1040423" y="1078523"/>
            <a:ext cx="41810354" cy="30761354"/>
          </a:xfrm>
          <a:prstGeom prst="rect">
            <a:avLst/>
          </a:prstGeom>
          <a:solidFill>
            <a:srgbClr val="818A5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26908A33-9264-13A6-4A2C-6D8315E592CF}"/>
              </a:ext>
              <a:ext uri="{C183D7F6-B498-43B3-948B-1728B52AA6E4}">
                <adec:decorative xmlns:adec="http://schemas.microsoft.com/office/drawing/2017/decorative" val="1"/>
              </a:ext>
            </a:extLst>
          </p:cNvPr>
          <p:cNvSpPr/>
          <p:nvPr/>
        </p:nvSpPr>
        <p:spPr>
          <a:xfrm>
            <a:off x="1040423" y="1074205"/>
            <a:ext cx="41810354" cy="8206154"/>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5" name="Picture 14">
            <a:extLst>
              <a:ext uri="{FF2B5EF4-FFF2-40B4-BE49-F238E27FC236}">
                <a16:creationId xmlns:a16="http://schemas.microsoft.com/office/drawing/2014/main" id="{B63D0384-3B08-2E06-DBD4-94F8120DA10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4531" b="46155"/>
          <a:stretch/>
        </p:blipFill>
        <p:spPr>
          <a:xfrm>
            <a:off x="1935295" y="1951075"/>
            <a:ext cx="40082978" cy="6404290"/>
          </a:xfrm>
          <a:prstGeom prst="rect">
            <a:avLst/>
          </a:prstGeom>
        </p:spPr>
      </p:pic>
      <p:sp>
        <p:nvSpPr>
          <p:cNvPr id="6" name="Rectangle 5">
            <a:extLst>
              <a:ext uri="{FF2B5EF4-FFF2-40B4-BE49-F238E27FC236}">
                <a16:creationId xmlns:a16="http://schemas.microsoft.com/office/drawing/2014/main" id="{6764B7C3-27E0-E318-C57E-9F280BEB7150}"/>
              </a:ext>
              <a:ext uri="{C183D7F6-B498-43B3-948B-1728B52AA6E4}">
                <adec:decorative xmlns:adec="http://schemas.microsoft.com/office/drawing/2017/decorative" val="1"/>
              </a:ext>
            </a:extLst>
          </p:cNvPr>
          <p:cNvSpPr/>
          <p:nvPr/>
        </p:nvSpPr>
        <p:spPr>
          <a:xfrm>
            <a:off x="1943317" y="1986670"/>
            <a:ext cx="40082978" cy="6455859"/>
          </a:xfrm>
          <a:prstGeom prst="rect">
            <a:avLst/>
          </a:prstGeom>
          <a:solidFill>
            <a:srgbClr val="585C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B23BF4C6-3371-03A7-6333-AABC814C688E}"/>
              </a:ext>
              <a:ext uri="{C183D7F6-B498-43B3-948B-1728B52AA6E4}">
                <adec:decorative xmlns:adec="http://schemas.microsoft.com/office/drawing/2017/decorative" val="1"/>
              </a:ext>
            </a:extLst>
          </p:cNvPr>
          <p:cNvSpPr/>
          <p:nvPr/>
        </p:nvSpPr>
        <p:spPr>
          <a:xfrm>
            <a:off x="1927272" y="10144055"/>
            <a:ext cx="12700197" cy="20552335"/>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48FD3C9B-07EB-4249-0B4B-4274937B9A39}"/>
              </a:ext>
              <a:ext uri="{C183D7F6-B498-43B3-948B-1728B52AA6E4}">
                <adec:decorative xmlns:adec="http://schemas.microsoft.com/office/drawing/2017/decorative" val="1"/>
              </a:ext>
            </a:extLst>
          </p:cNvPr>
          <p:cNvSpPr/>
          <p:nvPr/>
        </p:nvSpPr>
        <p:spPr>
          <a:xfrm>
            <a:off x="15618663" y="10144055"/>
            <a:ext cx="12700197" cy="20552335"/>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BFA5F17-CB06-ABDB-82BB-F97E11D0E5C4}"/>
              </a:ext>
              <a:ext uri="{C183D7F6-B498-43B3-948B-1728B52AA6E4}">
                <adec:decorative xmlns:adec="http://schemas.microsoft.com/office/drawing/2017/decorative" val="1"/>
              </a:ext>
            </a:extLst>
          </p:cNvPr>
          <p:cNvSpPr/>
          <p:nvPr/>
        </p:nvSpPr>
        <p:spPr>
          <a:xfrm>
            <a:off x="29234720" y="10144055"/>
            <a:ext cx="12700197" cy="20552335"/>
          </a:xfrm>
          <a:prstGeom prst="rect">
            <a:avLst/>
          </a:prstGeom>
          <a:solidFill>
            <a:srgbClr val="585C5F"/>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D35E707-22C7-E1FC-7030-DA39719DBA83}"/>
              </a:ext>
              <a:ext uri="{C183D7F6-B498-43B3-948B-1728B52AA6E4}">
                <adec:decorative xmlns:adec="http://schemas.microsoft.com/office/drawing/2017/decorative" val="1"/>
              </a:ext>
            </a:extLst>
          </p:cNvPr>
          <p:cNvSpPr/>
          <p:nvPr/>
        </p:nvSpPr>
        <p:spPr>
          <a:xfrm>
            <a:off x="2416562" y="9942665"/>
            <a:ext cx="11711354" cy="2092569"/>
          </a:xfrm>
          <a:prstGeom prst="rect">
            <a:avLst/>
          </a:prstGeom>
          <a:solidFill>
            <a:srgbClr val="82858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F28553B3-57E1-2CC7-E629-C38D8553D2B8}"/>
              </a:ext>
              <a:ext uri="{C183D7F6-B498-43B3-948B-1728B52AA6E4}">
                <adec:decorative xmlns:adec="http://schemas.microsoft.com/office/drawing/2017/decorative" val="1"/>
              </a:ext>
            </a:extLst>
          </p:cNvPr>
          <p:cNvSpPr/>
          <p:nvPr/>
        </p:nvSpPr>
        <p:spPr>
          <a:xfrm>
            <a:off x="16089923" y="9966335"/>
            <a:ext cx="11711354" cy="2092569"/>
          </a:xfrm>
          <a:prstGeom prst="rect">
            <a:avLst/>
          </a:prstGeom>
          <a:solidFill>
            <a:srgbClr val="82858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3BCACF7-2077-3947-AABF-ACDA397C0D8D}"/>
              </a:ext>
              <a:ext uri="{C183D7F6-B498-43B3-948B-1728B52AA6E4}">
                <adec:decorative xmlns:adec="http://schemas.microsoft.com/office/drawing/2017/decorative" val="1"/>
              </a:ext>
            </a:extLst>
          </p:cNvPr>
          <p:cNvSpPr/>
          <p:nvPr/>
        </p:nvSpPr>
        <p:spPr>
          <a:xfrm>
            <a:off x="29729141" y="9942665"/>
            <a:ext cx="11711354" cy="2092569"/>
          </a:xfrm>
          <a:prstGeom prst="rect">
            <a:avLst/>
          </a:prstGeom>
          <a:solidFill>
            <a:srgbClr val="82858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A149C039-2364-14A1-0A86-DDA1A1C78BF4}"/>
              </a:ext>
              <a:ext uri="{C183D7F6-B498-43B3-948B-1728B52AA6E4}">
                <adec:decorative xmlns:adec="http://schemas.microsoft.com/office/drawing/2017/decorative" val="1"/>
              </a:ext>
            </a:extLst>
          </p:cNvPr>
          <p:cNvSpPr/>
          <p:nvPr/>
        </p:nvSpPr>
        <p:spPr>
          <a:xfrm>
            <a:off x="2416562" y="12558774"/>
            <a:ext cx="11711354" cy="17675952"/>
          </a:xfrm>
          <a:prstGeom prst="rect">
            <a:avLst/>
          </a:prstGeom>
          <a:solidFill>
            <a:srgbClr val="BABE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0" name="Rectangle 29">
            <a:extLst>
              <a:ext uri="{FF2B5EF4-FFF2-40B4-BE49-F238E27FC236}">
                <a16:creationId xmlns:a16="http://schemas.microsoft.com/office/drawing/2014/main" id="{AA59C003-BC42-201C-CC95-22123B4EE962}"/>
              </a:ext>
              <a:ext uri="{C183D7F6-B498-43B3-948B-1728B52AA6E4}">
                <adec:decorative xmlns:adec="http://schemas.microsoft.com/office/drawing/2017/decorative" val="1"/>
              </a:ext>
            </a:extLst>
          </p:cNvPr>
          <p:cNvSpPr/>
          <p:nvPr/>
        </p:nvSpPr>
        <p:spPr>
          <a:xfrm>
            <a:off x="16089923" y="12558774"/>
            <a:ext cx="11711354" cy="11729976"/>
          </a:xfrm>
          <a:prstGeom prst="rect">
            <a:avLst/>
          </a:prstGeom>
          <a:solidFill>
            <a:srgbClr val="BABE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1" name="Rectangle 30">
            <a:extLst>
              <a:ext uri="{FF2B5EF4-FFF2-40B4-BE49-F238E27FC236}">
                <a16:creationId xmlns:a16="http://schemas.microsoft.com/office/drawing/2014/main" id="{CE79C660-0886-2084-A8EA-C9FD10165E4D}"/>
              </a:ext>
              <a:ext uri="{C183D7F6-B498-43B3-948B-1728B52AA6E4}">
                <adec:decorative xmlns:adec="http://schemas.microsoft.com/office/drawing/2017/decorative" val="1"/>
              </a:ext>
            </a:extLst>
          </p:cNvPr>
          <p:cNvSpPr/>
          <p:nvPr/>
        </p:nvSpPr>
        <p:spPr>
          <a:xfrm>
            <a:off x="16113084" y="24788619"/>
            <a:ext cx="11711354" cy="5446107"/>
          </a:xfrm>
          <a:prstGeom prst="rect">
            <a:avLst/>
          </a:prstGeom>
          <a:solidFill>
            <a:srgbClr val="BABE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2" name="Rectangle 31">
            <a:extLst>
              <a:ext uri="{FF2B5EF4-FFF2-40B4-BE49-F238E27FC236}">
                <a16:creationId xmlns:a16="http://schemas.microsoft.com/office/drawing/2014/main" id="{2061E3FE-0870-C0FB-986B-6695BB4224EA}"/>
              </a:ext>
              <a:ext uri="{C183D7F6-B498-43B3-948B-1728B52AA6E4}">
                <adec:decorative xmlns:adec="http://schemas.microsoft.com/office/drawing/2017/decorative" val="1"/>
              </a:ext>
            </a:extLst>
          </p:cNvPr>
          <p:cNvSpPr/>
          <p:nvPr/>
        </p:nvSpPr>
        <p:spPr>
          <a:xfrm>
            <a:off x="29763284" y="12527836"/>
            <a:ext cx="11711354" cy="13989764"/>
          </a:xfrm>
          <a:prstGeom prst="rect">
            <a:avLst/>
          </a:prstGeom>
          <a:solidFill>
            <a:srgbClr val="BABE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5" name="Rectangle 34">
            <a:extLst>
              <a:ext uri="{FF2B5EF4-FFF2-40B4-BE49-F238E27FC236}">
                <a16:creationId xmlns:a16="http://schemas.microsoft.com/office/drawing/2014/main" id="{8E5C6D4B-C123-2324-3D4E-28D3A0D080AB}"/>
              </a:ext>
              <a:ext uri="{C183D7F6-B498-43B3-948B-1728B52AA6E4}">
                <adec:decorative xmlns:adec="http://schemas.microsoft.com/office/drawing/2017/decorative" val="1"/>
              </a:ext>
            </a:extLst>
          </p:cNvPr>
          <p:cNvSpPr/>
          <p:nvPr/>
        </p:nvSpPr>
        <p:spPr>
          <a:xfrm>
            <a:off x="16554342" y="12953517"/>
            <a:ext cx="10828837" cy="10940487"/>
          </a:xfrm>
          <a:prstGeom prst="rect">
            <a:avLst/>
          </a:prstGeom>
          <a:solidFill>
            <a:srgbClr val="818A5F">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86CC6842-99B2-B43B-B3F7-9CD67D7D0B60}"/>
              </a:ext>
              <a:ext uri="{C183D7F6-B498-43B3-948B-1728B52AA6E4}">
                <adec:decorative xmlns:adec="http://schemas.microsoft.com/office/drawing/2017/decorative" val="1"/>
              </a:ext>
            </a:extLst>
          </p:cNvPr>
          <p:cNvSpPr/>
          <p:nvPr/>
        </p:nvSpPr>
        <p:spPr>
          <a:xfrm>
            <a:off x="29717104" y="27010202"/>
            <a:ext cx="11711354" cy="3224524"/>
          </a:xfrm>
          <a:prstGeom prst="rect">
            <a:avLst/>
          </a:prstGeom>
          <a:solidFill>
            <a:srgbClr val="BABE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0" name="Rectangle 39">
            <a:extLst>
              <a:ext uri="{FF2B5EF4-FFF2-40B4-BE49-F238E27FC236}">
                <a16:creationId xmlns:a16="http://schemas.microsoft.com/office/drawing/2014/main" id="{5822894C-FB79-79A5-6D89-984676058508}"/>
              </a:ext>
              <a:ext uri="{C183D7F6-B498-43B3-948B-1728B52AA6E4}">
                <adec:decorative xmlns:adec="http://schemas.microsoft.com/office/drawing/2017/decorative" val="1"/>
              </a:ext>
            </a:extLst>
          </p:cNvPr>
          <p:cNvSpPr/>
          <p:nvPr/>
        </p:nvSpPr>
        <p:spPr>
          <a:xfrm>
            <a:off x="38252400" y="27050866"/>
            <a:ext cx="3128821" cy="3092212"/>
          </a:xfrm>
          <a:prstGeom prst="rect">
            <a:avLst/>
          </a:prstGeom>
          <a:solidFill>
            <a:srgbClr val="818A5F"/>
          </a:solidFill>
          <a:ln w="76200">
            <a:solidFill>
              <a:srgbClr val="D1D3D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7">
            <a:extLst>
              <a:ext uri="{FF2B5EF4-FFF2-40B4-BE49-F238E27FC236}">
                <a16:creationId xmlns:a16="http://schemas.microsoft.com/office/drawing/2014/main" id="{05E4CCA8-E2FB-A204-D972-799B578DEF8C}"/>
              </a:ext>
            </a:extLst>
          </p:cNvPr>
          <p:cNvSpPr>
            <a:spLocks noGrp="1"/>
          </p:cNvSpPr>
          <p:nvPr>
            <p:ph type="ctrTitle"/>
          </p:nvPr>
        </p:nvSpPr>
        <p:spPr>
          <a:xfrm>
            <a:off x="3291840" y="-13095957"/>
            <a:ext cx="37307520" cy="11460480"/>
          </a:xfrm>
        </p:spPr>
        <p:txBody>
          <a:bodyPr>
            <a:normAutofit fontScale="90000"/>
          </a:bodyPr>
          <a:lstStyle/>
          <a:p>
            <a:r>
              <a:rPr lang="en-US" dirty="0">
                <a:latin typeface="Arial" panose="020B0604020202020204" pitchFamily="34" charset="0"/>
                <a:cs typeface="Arial" panose="020B0604020202020204" pitchFamily="34" charset="0"/>
              </a:rPr>
              <a:t>Green and grey horizontal poster design template with vertical boxes</a:t>
            </a:r>
          </a:p>
        </p:txBody>
      </p:sp>
      <p:grpSp>
        <p:nvGrpSpPr>
          <p:cNvPr id="2" name="Group 1" descr="Poster templates are meant to be customized and made your own.">
            <a:extLst>
              <a:ext uri="{FF2B5EF4-FFF2-40B4-BE49-F238E27FC236}">
                <a16:creationId xmlns:a16="http://schemas.microsoft.com/office/drawing/2014/main" id="{E4A7B4DD-747A-E8FE-21C6-23BD50640643}"/>
              </a:ext>
            </a:extLst>
          </p:cNvPr>
          <p:cNvGrpSpPr>
            <a:grpSpLocks noChangeAspect="1"/>
          </p:cNvGrpSpPr>
          <p:nvPr/>
        </p:nvGrpSpPr>
        <p:grpSpPr>
          <a:xfrm>
            <a:off x="-21540820" y="6026859"/>
            <a:ext cx="19790064" cy="18288000"/>
            <a:chOff x="-31684546" y="8347803"/>
            <a:chExt cx="26746198" cy="24716164"/>
          </a:xfrm>
        </p:grpSpPr>
        <p:sp>
          <p:nvSpPr>
            <p:cNvPr id="3" name="Star: 7 Points 2">
              <a:extLst>
                <a:ext uri="{FF2B5EF4-FFF2-40B4-BE49-F238E27FC236}">
                  <a16:creationId xmlns:a16="http://schemas.microsoft.com/office/drawing/2014/main" id="{C6B6C40B-0E1B-ED97-2027-5E9E94A2A5F2}"/>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B55CE3BD-4176-552D-8128-D2B5022C16CC}"/>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01FB5233-DAD0-8DA8-F5AC-89E8E9ED7CFF}"/>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13" name="TextBox 12" descr="Insert main poster title and presenter(s) names.">
            <a:extLst>
              <a:ext uri="{FF2B5EF4-FFF2-40B4-BE49-F238E27FC236}">
                <a16:creationId xmlns:a16="http://schemas.microsoft.com/office/drawing/2014/main" id="{2796DB41-17B1-0C65-9F62-46B6305E9456}"/>
              </a:ext>
              <a:ext uri="{C183D7F6-B498-43B3-948B-1728B52AA6E4}">
                <adec:decorative xmlns:adec="http://schemas.microsoft.com/office/drawing/2017/decorative" val="0"/>
              </a:ext>
            </a:extLst>
          </p:cNvPr>
          <p:cNvSpPr txBox="1"/>
          <p:nvPr/>
        </p:nvSpPr>
        <p:spPr>
          <a:xfrm>
            <a:off x="2121849" y="2775322"/>
            <a:ext cx="39506477" cy="4708981"/>
          </a:xfrm>
          <a:prstGeom prst="rect">
            <a:avLst/>
          </a:prstGeom>
          <a:noFill/>
        </p:spPr>
        <p:txBody>
          <a:bodyPr wrap="square" rtlCol="0">
            <a:spAutoFit/>
          </a:bodyPr>
          <a:lstStyle/>
          <a:p>
            <a:pPr algn="ctr"/>
            <a:r>
              <a:rPr lang="en-US" sz="120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 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pic>
        <p:nvPicPr>
          <p:cNvPr id="16" name="Picture 4" descr="Radford University Logo">
            <a:extLst>
              <a:ext uri="{FF2B5EF4-FFF2-40B4-BE49-F238E27FC236}">
                <a16:creationId xmlns:a16="http://schemas.microsoft.com/office/drawing/2014/main" id="{2BA6CE04-FDB1-8B18-9FC6-248CEFB33CA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2913" y="5919397"/>
            <a:ext cx="2211725" cy="18288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6" name="TextBox 25" descr="Subheading 1">
            <a:extLst>
              <a:ext uri="{FF2B5EF4-FFF2-40B4-BE49-F238E27FC236}">
                <a16:creationId xmlns:a16="http://schemas.microsoft.com/office/drawing/2014/main" id="{2C06FA3F-539B-FAE1-F2F0-47135E0B8C61}"/>
              </a:ext>
            </a:extLst>
          </p:cNvPr>
          <p:cNvSpPr txBox="1"/>
          <p:nvPr/>
        </p:nvSpPr>
        <p:spPr>
          <a:xfrm>
            <a:off x="2997735"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7" name="TextBox 36"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A49D7852-FE57-5068-6386-0A319F764AD4}"/>
              </a:ext>
            </a:extLst>
          </p:cNvPr>
          <p:cNvSpPr txBox="1"/>
          <p:nvPr/>
        </p:nvSpPr>
        <p:spPr>
          <a:xfrm>
            <a:off x="2998211" y="12901256"/>
            <a:ext cx="1055879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6"/>
              </a:rPr>
              <a:t>here</a:t>
            </a:r>
            <a:endParaRPr lang="en-US" sz="48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AD7FB346-F9F0-CAFA-7803-6D3680F403F4}"/>
              </a:ext>
            </a:extLst>
          </p:cNvPr>
          <p:cNvSpPr txBox="1"/>
          <p:nvPr/>
        </p:nvSpPr>
        <p:spPr>
          <a:xfrm>
            <a:off x="16689126"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8" name="TextBox 7" descr="Insert graphics and zoom in to 100% to ensure image files are not blurry">
            <a:extLst>
              <a:ext uri="{FF2B5EF4-FFF2-40B4-BE49-F238E27FC236}">
                <a16:creationId xmlns:a16="http://schemas.microsoft.com/office/drawing/2014/main" id="{2BC63C83-42EF-11A8-6312-D08FB38B6926}"/>
              </a:ext>
            </a:extLst>
          </p:cNvPr>
          <p:cNvSpPr txBox="1"/>
          <p:nvPr/>
        </p:nvSpPr>
        <p:spPr>
          <a:xfrm>
            <a:off x="17296663" y="14688834"/>
            <a:ext cx="9281832" cy="7478970"/>
          </a:xfrm>
          <a:prstGeom prst="rect">
            <a:avLst/>
          </a:prstGeom>
          <a:noFill/>
        </p:spPr>
        <p:txBody>
          <a:bodyPr wrap="square" rtlCol="0">
            <a:spAutoFit/>
          </a:bodyPr>
          <a:lstStyle/>
          <a:p>
            <a:pPr algn="ctr"/>
            <a:r>
              <a:rPr lang="en-US" sz="48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800" dirty="0">
              <a:latin typeface="Arial" panose="020B0604020202020204" pitchFamily="34" charset="0"/>
            </a:endParaRPr>
          </a:p>
          <a:p>
            <a:pPr algn="ctr"/>
            <a:r>
              <a:rPr lang="en-US" altLang="en-US" sz="4800" dirty="0">
                <a:latin typeface="Arial" panose="020B0604020202020204" pitchFamily="34" charset="0"/>
              </a:rPr>
              <a:t>Write Alt Text for all images. Right click on the image and choose View or Edit Alt Text from the menu. If the image is purely decorative and has no function, check the “Mark as decorative.</a:t>
            </a:r>
          </a:p>
        </p:txBody>
      </p:sp>
      <p:sp>
        <p:nvSpPr>
          <p:cNvPr id="43" name="TextBox 42">
            <a:extLst>
              <a:ext uri="{FF2B5EF4-FFF2-40B4-BE49-F238E27FC236}">
                <a16:creationId xmlns:a16="http://schemas.microsoft.com/office/drawing/2014/main" id="{D648156C-2814-CA44-5406-411E722660E0}"/>
              </a:ext>
            </a:extLst>
          </p:cNvPr>
          <p:cNvSpPr txBox="1"/>
          <p:nvPr/>
        </p:nvSpPr>
        <p:spPr>
          <a:xfrm>
            <a:off x="16554342" y="25071918"/>
            <a:ext cx="10640415" cy="830997"/>
          </a:xfrm>
          <a:prstGeom prst="rect">
            <a:avLst/>
          </a:prstGeom>
          <a:noFill/>
        </p:spPr>
        <p:txBody>
          <a:bodyPr wrap="square">
            <a:spAutoFit/>
          </a:bodyPr>
          <a:lstStyle/>
          <a:p>
            <a:r>
              <a:rPr lang="en-US" sz="4800" dirty="0">
                <a:latin typeface="Arial" panose="020B0604020202020204" pitchFamily="34" charset="0"/>
                <a:cs typeface="Arial" panose="020B0604020202020204" pitchFamily="34" charset="0"/>
              </a:rPr>
              <a:t>Body text</a:t>
            </a:r>
          </a:p>
        </p:txBody>
      </p:sp>
      <p:sp>
        <p:nvSpPr>
          <p:cNvPr id="28" name="TextBox 27" descr="Subheading 3">
            <a:extLst>
              <a:ext uri="{FF2B5EF4-FFF2-40B4-BE49-F238E27FC236}">
                <a16:creationId xmlns:a16="http://schemas.microsoft.com/office/drawing/2014/main" id="{79D08A1B-8EF9-5FE0-7F3A-A298BCC9A071}"/>
              </a:ext>
            </a:extLst>
          </p:cNvPr>
          <p:cNvSpPr txBox="1"/>
          <p:nvPr/>
        </p:nvSpPr>
        <p:spPr>
          <a:xfrm>
            <a:off x="30305183" y="1022778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8" name="TextBox 37"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4FCED21C-F3A7-001E-4415-07B70E365A48}"/>
              </a:ext>
            </a:extLst>
          </p:cNvPr>
          <p:cNvSpPr txBox="1"/>
          <p:nvPr/>
        </p:nvSpPr>
        <p:spPr>
          <a:xfrm>
            <a:off x="30252574" y="12908702"/>
            <a:ext cx="10640415"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sp>
        <p:nvSpPr>
          <p:cNvPr id="42" name="TextBox 41" descr="Acknowledgements: thank you to (Office Name(s)) for contributing to this research and to the OURS Office for printing this poster.">
            <a:extLst>
              <a:ext uri="{FF2B5EF4-FFF2-40B4-BE49-F238E27FC236}">
                <a16:creationId xmlns:a16="http://schemas.microsoft.com/office/drawing/2014/main" id="{AD349751-492B-7D6C-93BF-764555A585BE}"/>
              </a:ext>
            </a:extLst>
          </p:cNvPr>
          <p:cNvSpPr txBox="1"/>
          <p:nvPr/>
        </p:nvSpPr>
        <p:spPr>
          <a:xfrm>
            <a:off x="30104656" y="27452833"/>
            <a:ext cx="7854488" cy="2308324"/>
          </a:xfrm>
          <a:prstGeom prst="rect">
            <a:avLst/>
          </a:prstGeom>
          <a:noFill/>
        </p:spPr>
        <p:txBody>
          <a:bodyPr wrap="square">
            <a:spAutoFit/>
          </a:bodyPr>
          <a:lstStyle/>
          <a:p>
            <a:r>
              <a:rPr lang="en-US" sz="3600" b="1" dirty="0">
                <a:latin typeface="Arial" panose="020B0604020202020204" pitchFamily="34" charset="0"/>
                <a:cs typeface="Arial" panose="020B0604020202020204" pitchFamily="34" charset="0"/>
              </a:rPr>
              <a:t>Acknowledgements</a:t>
            </a:r>
            <a:r>
              <a:rPr lang="en-US" sz="36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1" name="TextBox 40" descr="Insert QR Code">
            <a:extLst>
              <a:ext uri="{FF2B5EF4-FFF2-40B4-BE49-F238E27FC236}">
                <a16:creationId xmlns:a16="http://schemas.microsoft.com/office/drawing/2014/main" id="{7C563C8F-843A-2EB7-7053-5F106235AFEA}"/>
              </a:ext>
            </a:extLst>
          </p:cNvPr>
          <p:cNvSpPr txBox="1"/>
          <p:nvPr/>
        </p:nvSpPr>
        <p:spPr>
          <a:xfrm>
            <a:off x="38603177" y="2780951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1550394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7ED752-266E-54D9-3BDF-8EC87308F3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74190B3-CE9C-1829-6522-924BF88F90F5}"/>
              </a:ext>
              <a:ext uri="{C183D7F6-B498-43B3-948B-1728B52AA6E4}">
                <adec:decorative xmlns:adec="http://schemas.microsoft.com/office/drawing/2017/decorative" val="1"/>
              </a:ext>
            </a:extLst>
          </p:cNvPr>
          <p:cNvSpPr/>
          <p:nvPr/>
        </p:nvSpPr>
        <p:spPr>
          <a:xfrm>
            <a:off x="1040423" y="1078523"/>
            <a:ext cx="41810354" cy="30761354"/>
          </a:xfrm>
          <a:prstGeom prst="rect">
            <a:avLst/>
          </a:prstGeom>
          <a:solidFill>
            <a:srgbClr val="406E9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BF4B01D6-055D-71D0-3652-0140A22FD773}"/>
              </a:ext>
              <a:ext uri="{C183D7F6-B498-43B3-948B-1728B52AA6E4}">
                <adec:decorative xmlns:adec="http://schemas.microsoft.com/office/drawing/2017/decorative" val="1"/>
              </a:ext>
            </a:extLst>
          </p:cNvPr>
          <p:cNvSpPr/>
          <p:nvPr/>
        </p:nvSpPr>
        <p:spPr>
          <a:xfrm>
            <a:off x="1040423" y="1074205"/>
            <a:ext cx="41810354" cy="8206154"/>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3F4586AF-4E89-5872-C273-31563054CA3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t="4531" b="46155"/>
          <a:stretch/>
        </p:blipFill>
        <p:spPr>
          <a:xfrm>
            <a:off x="1935295" y="1951075"/>
            <a:ext cx="40082978" cy="6404290"/>
          </a:xfrm>
          <a:prstGeom prst="rect">
            <a:avLst/>
          </a:prstGeom>
        </p:spPr>
      </p:pic>
      <p:sp>
        <p:nvSpPr>
          <p:cNvPr id="6" name="Rectangle 5">
            <a:extLst>
              <a:ext uri="{FF2B5EF4-FFF2-40B4-BE49-F238E27FC236}">
                <a16:creationId xmlns:a16="http://schemas.microsoft.com/office/drawing/2014/main" id="{E695DD20-38F0-C489-7E33-B11B3981242D}"/>
              </a:ext>
              <a:ext uri="{C183D7F6-B498-43B3-948B-1728B52AA6E4}">
                <adec:decorative xmlns:adec="http://schemas.microsoft.com/office/drawing/2017/decorative" val="1"/>
              </a:ext>
            </a:extLst>
          </p:cNvPr>
          <p:cNvSpPr/>
          <p:nvPr/>
        </p:nvSpPr>
        <p:spPr>
          <a:xfrm>
            <a:off x="1927273" y="1939609"/>
            <a:ext cx="40082978" cy="6455859"/>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C8FF8018-6413-17F4-4A3D-104F75C96D9A}"/>
              </a:ext>
              <a:ext uri="{C183D7F6-B498-43B3-948B-1728B52AA6E4}">
                <adec:decorative xmlns:adec="http://schemas.microsoft.com/office/drawing/2017/decorative" val="1"/>
              </a:ext>
            </a:extLst>
          </p:cNvPr>
          <p:cNvSpPr/>
          <p:nvPr/>
        </p:nvSpPr>
        <p:spPr>
          <a:xfrm>
            <a:off x="1927272" y="10144055"/>
            <a:ext cx="12700197" cy="20552335"/>
          </a:xfrm>
          <a:prstGeom prst="rect">
            <a:avLst/>
          </a:prstGeom>
          <a:solidFill>
            <a:srgbClr val="D1A05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1525CD0-1335-EFFF-FFA6-CB95BE1F95CF}"/>
              </a:ext>
              <a:ext uri="{C183D7F6-B498-43B3-948B-1728B52AA6E4}">
                <adec:decorative xmlns:adec="http://schemas.microsoft.com/office/drawing/2017/decorative" val="1"/>
              </a:ext>
            </a:extLst>
          </p:cNvPr>
          <p:cNvSpPr/>
          <p:nvPr/>
        </p:nvSpPr>
        <p:spPr>
          <a:xfrm>
            <a:off x="15618663" y="10144055"/>
            <a:ext cx="12700197" cy="20552335"/>
          </a:xfrm>
          <a:prstGeom prst="rect">
            <a:avLst/>
          </a:prstGeom>
          <a:solidFill>
            <a:srgbClr val="D1A05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E8A70B3B-7CCE-FD32-851B-0238B2C49880}"/>
              </a:ext>
              <a:ext uri="{C183D7F6-B498-43B3-948B-1728B52AA6E4}">
                <adec:decorative xmlns:adec="http://schemas.microsoft.com/office/drawing/2017/decorative" val="1"/>
              </a:ext>
            </a:extLst>
          </p:cNvPr>
          <p:cNvSpPr/>
          <p:nvPr/>
        </p:nvSpPr>
        <p:spPr>
          <a:xfrm>
            <a:off x="29234720" y="10144055"/>
            <a:ext cx="12700197" cy="20552335"/>
          </a:xfrm>
          <a:prstGeom prst="rect">
            <a:avLst/>
          </a:prstGeom>
          <a:solidFill>
            <a:srgbClr val="D1A05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CF86E20-9BD2-C333-B283-3C27F84A1F3F}"/>
              </a:ext>
              <a:ext uri="{C183D7F6-B498-43B3-948B-1728B52AA6E4}">
                <adec:decorative xmlns:adec="http://schemas.microsoft.com/office/drawing/2017/decorative" val="1"/>
              </a:ext>
            </a:extLst>
          </p:cNvPr>
          <p:cNvSpPr/>
          <p:nvPr/>
        </p:nvSpPr>
        <p:spPr>
          <a:xfrm>
            <a:off x="2416562" y="9942665"/>
            <a:ext cx="11711354" cy="2092569"/>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EB6AA08E-1560-545C-FD1D-1BDB988642D1}"/>
              </a:ext>
              <a:ext uri="{C183D7F6-B498-43B3-948B-1728B52AA6E4}">
                <adec:decorative xmlns:adec="http://schemas.microsoft.com/office/drawing/2017/decorative" val="1"/>
              </a:ext>
            </a:extLst>
          </p:cNvPr>
          <p:cNvSpPr/>
          <p:nvPr/>
        </p:nvSpPr>
        <p:spPr>
          <a:xfrm>
            <a:off x="16089923" y="9966335"/>
            <a:ext cx="11711354" cy="2092569"/>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3EC64424-AE38-73C5-0B76-CE3D8624F0B2}"/>
              </a:ext>
              <a:ext uri="{C183D7F6-B498-43B3-948B-1728B52AA6E4}">
                <adec:decorative xmlns:adec="http://schemas.microsoft.com/office/drawing/2017/decorative" val="1"/>
              </a:ext>
            </a:extLst>
          </p:cNvPr>
          <p:cNvSpPr/>
          <p:nvPr/>
        </p:nvSpPr>
        <p:spPr>
          <a:xfrm>
            <a:off x="29729141" y="9942665"/>
            <a:ext cx="11711354" cy="2092569"/>
          </a:xfrm>
          <a:prstGeom prst="rect">
            <a:avLst/>
          </a:prstGeom>
          <a:solidFill>
            <a:srgbClr val="C28117"/>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14C507A8-4914-FD33-B767-8DC3FB4CBD46}"/>
              </a:ext>
              <a:ext uri="{C183D7F6-B498-43B3-948B-1728B52AA6E4}">
                <adec:decorative xmlns:adec="http://schemas.microsoft.com/office/drawing/2017/decorative" val="1"/>
              </a:ext>
            </a:extLst>
          </p:cNvPr>
          <p:cNvSpPr/>
          <p:nvPr/>
        </p:nvSpPr>
        <p:spPr>
          <a:xfrm>
            <a:off x="2416562" y="12558774"/>
            <a:ext cx="11711354" cy="17675952"/>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0" name="Rectangle 29">
            <a:extLst>
              <a:ext uri="{FF2B5EF4-FFF2-40B4-BE49-F238E27FC236}">
                <a16:creationId xmlns:a16="http://schemas.microsoft.com/office/drawing/2014/main" id="{405EF086-6CA3-135A-8BD8-1AAAA99515EE}"/>
              </a:ext>
              <a:ext uri="{C183D7F6-B498-43B3-948B-1728B52AA6E4}">
                <adec:decorative xmlns:adec="http://schemas.microsoft.com/office/drawing/2017/decorative" val="1"/>
              </a:ext>
            </a:extLst>
          </p:cNvPr>
          <p:cNvSpPr/>
          <p:nvPr/>
        </p:nvSpPr>
        <p:spPr>
          <a:xfrm>
            <a:off x="16089923" y="12558774"/>
            <a:ext cx="11711354" cy="11729976"/>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1" name="Rectangle 30">
            <a:extLst>
              <a:ext uri="{FF2B5EF4-FFF2-40B4-BE49-F238E27FC236}">
                <a16:creationId xmlns:a16="http://schemas.microsoft.com/office/drawing/2014/main" id="{1833443C-6BAA-D9E1-3331-EB249D4315C9}"/>
              </a:ext>
              <a:ext uri="{C183D7F6-B498-43B3-948B-1728B52AA6E4}">
                <adec:decorative xmlns:adec="http://schemas.microsoft.com/office/drawing/2017/decorative" val="1"/>
              </a:ext>
            </a:extLst>
          </p:cNvPr>
          <p:cNvSpPr/>
          <p:nvPr/>
        </p:nvSpPr>
        <p:spPr>
          <a:xfrm>
            <a:off x="16113084" y="24788619"/>
            <a:ext cx="11711354" cy="5446107"/>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2" name="Rectangle 31">
            <a:extLst>
              <a:ext uri="{FF2B5EF4-FFF2-40B4-BE49-F238E27FC236}">
                <a16:creationId xmlns:a16="http://schemas.microsoft.com/office/drawing/2014/main" id="{0FDEC138-511F-C133-86A1-05D4E84901EE}"/>
              </a:ext>
              <a:ext uri="{C183D7F6-B498-43B3-948B-1728B52AA6E4}">
                <adec:decorative xmlns:adec="http://schemas.microsoft.com/office/drawing/2017/decorative" val="1"/>
              </a:ext>
            </a:extLst>
          </p:cNvPr>
          <p:cNvSpPr/>
          <p:nvPr/>
        </p:nvSpPr>
        <p:spPr>
          <a:xfrm>
            <a:off x="29763284" y="12527836"/>
            <a:ext cx="11711354" cy="13989764"/>
          </a:xfrm>
          <a:prstGeom prst="rect">
            <a:avLst/>
          </a:prstGeom>
          <a:solidFill>
            <a:srgbClr val="E6ECF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35" name="Rectangle 34">
            <a:extLst>
              <a:ext uri="{FF2B5EF4-FFF2-40B4-BE49-F238E27FC236}">
                <a16:creationId xmlns:a16="http://schemas.microsoft.com/office/drawing/2014/main" id="{A15FBADC-6A4D-CC11-E370-12E36E9FA91D}"/>
              </a:ext>
              <a:ext uri="{C183D7F6-B498-43B3-948B-1728B52AA6E4}">
                <adec:decorative xmlns:adec="http://schemas.microsoft.com/office/drawing/2017/decorative" val="1"/>
              </a:ext>
            </a:extLst>
          </p:cNvPr>
          <p:cNvSpPr/>
          <p:nvPr/>
        </p:nvSpPr>
        <p:spPr>
          <a:xfrm>
            <a:off x="16554342" y="12953517"/>
            <a:ext cx="10828837" cy="10940487"/>
          </a:xfrm>
          <a:prstGeom prst="rect">
            <a:avLst/>
          </a:prstGeom>
          <a:solidFill>
            <a:srgbClr val="406E94">
              <a:alpha val="50196"/>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a:extLst>
              <a:ext uri="{FF2B5EF4-FFF2-40B4-BE49-F238E27FC236}">
                <a16:creationId xmlns:a16="http://schemas.microsoft.com/office/drawing/2014/main" id="{E54B8D3C-19DE-F2C6-5B9B-F643EB1EBACD}"/>
              </a:ext>
              <a:ext uri="{C183D7F6-B498-43B3-948B-1728B52AA6E4}">
                <adec:decorative xmlns:adec="http://schemas.microsoft.com/office/drawing/2017/decorative" val="1"/>
              </a:ext>
            </a:extLst>
          </p:cNvPr>
          <p:cNvSpPr/>
          <p:nvPr/>
        </p:nvSpPr>
        <p:spPr>
          <a:xfrm>
            <a:off x="29717104" y="27010202"/>
            <a:ext cx="11711354" cy="3224524"/>
          </a:xfrm>
          <a:prstGeom prst="rect">
            <a:avLst/>
          </a:prstGeom>
          <a:solidFill>
            <a:srgbClr val="E0C08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0" name="Rectangle 39">
            <a:extLst>
              <a:ext uri="{FF2B5EF4-FFF2-40B4-BE49-F238E27FC236}">
                <a16:creationId xmlns:a16="http://schemas.microsoft.com/office/drawing/2014/main" id="{FA5AE0C1-6E32-0B37-D723-2792693A5B16}"/>
              </a:ext>
              <a:ext uri="{C183D7F6-B498-43B3-948B-1728B52AA6E4}">
                <adec:decorative xmlns:adec="http://schemas.microsoft.com/office/drawing/2017/decorative" val="1"/>
              </a:ext>
            </a:extLst>
          </p:cNvPr>
          <p:cNvSpPr/>
          <p:nvPr/>
        </p:nvSpPr>
        <p:spPr>
          <a:xfrm>
            <a:off x="38252400" y="27050866"/>
            <a:ext cx="3128821" cy="3092212"/>
          </a:xfrm>
          <a:prstGeom prst="rect">
            <a:avLst/>
          </a:prstGeom>
          <a:solidFill>
            <a:srgbClr val="C28117"/>
          </a:solidFill>
          <a:ln w="76200">
            <a:solidFill>
              <a:srgbClr val="D1D3D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7">
            <a:extLst>
              <a:ext uri="{FF2B5EF4-FFF2-40B4-BE49-F238E27FC236}">
                <a16:creationId xmlns:a16="http://schemas.microsoft.com/office/drawing/2014/main" id="{BB78C43B-27E2-F15D-F03E-17E3B3A79F81}"/>
              </a:ext>
            </a:extLst>
          </p:cNvPr>
          <p:cNvSpPr>
            <a:spLocks noGrp="1"/>
          </p:cNvSpPr>
          <p:nvPr>
            <p:ph type="ctrTitle"/>
          </p:nvPr>
        </p:nvSpPr>
        <p:spPr>
          <a:xfrm>
            <a:off x="3291840" y="-13095957"/>
            <a:ext cx="37307520" cy="11460480"/>
          </a:xfrm>
        </p:spPr>
        <p:txBody>
          <a:bodyPr>
            <a:normAutofit fontScale="90000"/>
          </a:bodyPr>
          <a:lstStyle/>
          <a:p>
            <a:r>
              <a:rPr lang="en-US" dirty="0">
                <a:latin typeface="Arial" panose="020B0604020202020204" pitchFamily="34" charset="0"/>
                <a:cs typeface="Arial" panose="020B0604020202020204" pitchFamily="34" charset="0"/>
              </a:rPr>
              <a:t>Blue and yellow horizontal poster design template with vertical boxes</a:t>
            </a:r>
          </a:p>
        </p:txBody>
      </p:sp>
      <p:grpSp>
        <p:nvGrpSpPr>
          <p:cNvPr id="2" name="Group 1" descr="Poster templates are meant to be customized and made your own.">
            <a:extLst>
              <a:ext uri="{FF2B5EF4-FFF2-40B4-BE49-F238E27FC236}">
                <a16:creationId xmlns:a16="http://schemas.microsoft.com/office/drawing/2014/main" id="{16AC72CB-3930-1328-75E0-5D4BD564BF6C}"/>
              </a:ext>
            </a:extLst>
          </p:cNvPr>
          <p:cNvGrpSpPr>
            <a:grpSpLocks noChangeAspect="1"/>
          </p:cNvGrpSpPr>
          <p:nvPr/>
        </p:nvGrpSpPr>
        <p:grpSpPr>
          <a:xfrm>
            <a:off x="-21540820" y="6026859"/>
            <a:ext cx="19790064" cy="18288000"/>
            <a:chOff x="-31684546" y="8347803"/>
            <a:chExt cx="26746198" cy="24716164"/>
          </a:xfrm>
        </p:grpSpPr>
        <p:sp>
          <p:nvSpPr>
            <p:cNvPr id="3" name="Star: 7 Points 2">
              <a:extLst>
                <a:ext uri="{FF2B5EF4-FFF2-40B4-BE49-F238E27FC236}">
                  <a16:creationId xmlns:a16="http://schemas.microsoft.com/office/drawing/2014/main" id="{592D3C02-91EC-A9FA-459A-48A74D05AC7B}"/>
                </a:ext>
              </a:extLst>
            </p:cNvPr>
            <p:cNvSpPr/>
            <p:nvPr/>
          </p:nvSpPr>
          <p:spPr>
            <a:xfrm>
              <a:off x="-31684546" y="8347803"/>
              <a:ext cx="26746198" cy="24716164"/>
            </a:xfrm>
            <a:prstGeom prst="star7">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E31F2B88-DDDB-0AC8-47D8-F66567859BC9}"/>
                </a:ext>
              </a:extLst>
            </p:cNvPr>
            <p:cNvSpPr/>
            <p:nvPr/>
          </p:nvSpPr>
          <p:spPr>
            <a:xfrm>
              <a:off x="-27643013" y="14611695"/>
              <a:ext cx="18803815" cy="1339232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D2729B97-203A-6AF9-D01F-48D78A796928}"/>
                </a:ext>
              </a:extLst>
            </p:cNvPr>
            <p:cNvSpPr txBox="1"/>
            <p:nvPr/>
          </p:nvSpPr>
          <p:spPr>
            <a:xfrm>
              <a:off x="-27713355" y="16253956"/>
              <a:ext cx="18803815" cy="10107800"/>
            </a:xfrm>
            <a:prstGeom prst="rect">
              <a:avLst/>
            </a:prstGeom>
            <a:noFill/>
          </p:spPr>
          <p:txBody>
            <a:bodyPr wrap="square" rtlCol="0">
              <a:spAutoFit/>
            </a:bodyPr>
            <a:lstStyle/>
            <a:p>
              <a:pPr algn="ctr"/>
              <a:r>
                <a:rPr lang="en-US" sz="12000" dirty="0">
                  <a:latin typeface="Arial" panose="020B0604020202020204" pitchFamily="34" charset="0"/>
                  <a:ea typeface="ADLaM Display" panose="02010000000000000000" pitchFamily="2" charset="0"/>
                  <a:cs typeface="Arial" panose="020B0604020202020204" pitchFamily="34" charset="0"/>
                </a:rPr>
                <a:t>Poster templates are meant to be customized and made your own.</a:t>
              </a:r>
            </a:p>
          </p:txBody>
        </p:sp>
      </p:grpSp>
      <p:sp>
        <p:nvSpPr>
          <p:cNvPr id="8" name="TextBox 7" descr="Insert main poster title and presenter(s) names.">
            <a:extLst>
              <a:ext uri="{FF2B5EF4-FFF2-40B4-BE49-F238E27FC236}">
                <a16:creationId xmlns:a16="http://schemas.microsoft.com/office/drawing/2014/main" id="{6B3C1248-9B91-27B3-D162-87616242F66D}"/>
              </a:ext>
              <a:ext uri="{C183D7F6-B498-43B3-948B-1728B52AA6E4}">
                <adec:decorative xmlns:adec="http://schemas.microsoft.com/office/drawing/2017/decorative" val="0"/>
              </a:ext>
            </a:extLst>
          </p:cNvPr>
          <p:cNvSpPr txBox="1"/>
          <p:nvPr/>
        </p:nvSpPr>
        <p:spPr>
          <a:xfrm>
            <a:off x="2121849" y="2775322"/>
            <a:ext cx="39506477" cy="4708981"/>
          </a:xfrm>
          <a:prstGeom prst="rect">
            <a:avLst/>
          </a:prstGeom>
          <a:noFill/>
        </p:spPr>
        <p:txBody>
          <a:bodyPr wrap="square" rtlCol="0">
            <a:spAutoFit/>
          </a:bodyPr>
          <a:lstStyle/>
          <a:p>
            <a:pPr algn="ctr"/>
            <a:r>
              <a:rPr lang="en-US" sz="12000" b="1" dirty="0">
                <a:solidFill>
                  <a:schemeClr val="bg1"/>
                </a:solidFill>
                <a:latin typeface="Verdana" panose="020B0604030504040204" pitchFamily="34" charset="0"/>
                <a:ea typeface="Verdana" panose="020B0604030504040204" pitchFamily="34" charset="0"/>
                <a:cs typeface="ADLaM Display" panose="02010000000000000000" pitchFamily="2" charset="0"/>
              </a:rPr>
              <a:t>Main Poster Title: Extended Title (Optional)</a:t>
            </a:r>
          </a:p>
          <a:p>
            <a:pPr algn="ctr"/>
            <a:endParaRPr lang="en-US" sz="10000" b="1" dirty="0">
              <a:solidFill>
                <a:schemeClr val="bg1"/>
              </a:solidFill>
              <a:latin typeface="Verdana" panose="020B0604030504040204" pitchFamily="34" charset="0"/>
              <a:ea typeface="Verdana" panose="020B0604030504040204" pitchFamily="34" charset="0"/>
              <a:cs typeface="ADLaM Display" panose="02010000000000000000" pitchFamily="2" charset="0"/>
            </a:endParaRPr>
          </a:p>
          <a:p>
            <a:pPr algn="ctr"/>
            <a:r>
              <a:rPr lang="en-US" sz="7500" b="1" dirty="0">
                <a:solidFill>
                  <a:schemeClr val="bg1"/>
                </a:solidFill>
                <a:latin typeface="Verdana" panose="020B0604030504040204" pitchFamily="34" charset="0"/>
                <a:ea typeface="Verdana" panose="020B0604030504040204" pitchFamily="34" charset="0"/>
                <a:cs typeface="ADLaM Display" panose="02010000000000000000" pitchFamily="2" charset="0"/>
              </a:rPr>
              <a:t>Presenter Names</a:t>
            </a:r>
          </a:p>
        </p:txBody>
      </p:sp>
      <p:pic>
        <p:nvPicPr>
          <p:cNvPr id="13" name="Picture 4" descr="Radford University Logo">
            <a:extLst>
              <a:ext uri="{FF2B5EF4-FFF2-40B4-BE49-F238E27FC236}">
                <a16:creationId xmlns:a16="http://schemas.microsoft.com/office/drawing/2014/main" id="{B249DF36-27CB-CF61-9707-EBBC9240778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62913" y="5919397"/>
            <a:ext cx="2211725" cy="182880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6" name="TextBox 25" descr="Subheading 1">
            <a:extLst>
              <a:ext uri="{FF2B5EF4-FFF2-40B4-BE49-F238E27FC236}">
                <a16:creationId xmlns:a16="http://schemas.microsoft.com/office/drawing/2014/main" id="{701EA1CF-B282-C6D3-D169-6882114F9FAA}"/>
              </a:ext>
            </a:extLst>
          </p:cNvPr>
          <p:cNvSpPr txBox="1"/>
          <p:nvPr/>
        </p:nvSpPr>
        <p:spPr>
          <a:xfrm>
            <a:off x="2848226" y="10205645"/>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 Subheading</a:t>
            </a:r>
          </a:p>
        </p:txBody>
      </p:sp>
      <p:sp>
        <p:nvSpPr>
          <p:cNvPr id="37" name="TextBox 36" descr="Section title: Body text&#10;Body text is best kept in sans-serif fonts to improve universal readability&#10;Keep body text left aligned to distinguish it from titles&#10;&#10;For a brief overview of how to use PowerPoint to design your research poster, click here&#10;&#10;For a more in-depth overview of how to use PowerPoint to design your research poster, click here">
            <a:extLst>
              <a:ext uri="{FF2B5EF4-FFF2-40B4-BE49-F238E27FC236}">
                <a16:creationId xmlns:a16="http://schemas.microsoft.com/office/drawing/2014/main" id="{4719BA94-CE0F-D536-AA75-1DDB5B1C97E0}"/>
              </a:ext>
            </a:extLst>
          </p:cNvPr>
          <p:cNvSpPr txBox="1"/>
          <p:nvPr/>
        </p:nvSpPr>
        <p:spPr>
          <a:xfrm>
            <a:off x="2998211" y="12901256"/>
            <a:ext cx="10558794" cy="9694962"/>
          </a:xfrm>
          <a:prstGeom prst="rect">
            <a:avLst/>
          </a:prstGeom>
          <a:noFill/>
        </p:spPr>
        <p:txBody>
          <a:bodyPr wrap="square" rtlCol="0">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Body text is best kept in sans-serif fonts for readability</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Keep body text left aligned to distinguish it from titles</a:t>
            </a: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brief overview of how to use PowerPoint to design your research poster, click </a:t>
            </a:r>
            <a:r>
              <a:rPr lang="en-US" sz="4800" dirty="0">
                <a:latin typeface="Arial" panose="020B0604020202020204" pitchFamily="34" charset="0"/>
                <a:cs typeface="Arial" panose="020B0604020202020204" pitchFamily="34" charset="0"/>
                <a:hlinkClick r:id="rId5"/>
              </a:rPr>
              <a:t>here</a:t>
            </a: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endParaRPr lang="en-US" sz="4800" dirty="0">
              <a:latin typeface="Arial" panose="020B0604020202020204" pitchFamily="34" charset="0"/>
              <a:cs typeface="Arial" panose="020B0604020202020204" pitchFamily="34" charset="0"/>
            </a:endParaRP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For a more in-depth overview of how to use PowerPoint to design your research poster, click </a:t>
            </a:r>
            <a:r>
              <a:rPr lang="en-US" sz="4800" dirty="0">
                <a:latin typeface="Arial" panose="020B0604020202020204" pitchFamily="34" charset="0"/>
                <a:cs typeface="Arial" panose="020B0604020202020204" pitchFamily="34" charset="0"/>
                <a:hlinkClick r:id="rId6"/>
              </a:rPr>
              <a:t>here</a:t>
            </a:r>
            <a:endParaRPr lang="en-US" sz="4800" dirty="0">
              <a:latin typeface="Arial" panose="020B0604020202020204" pitchFamily="34" charset="0"/>
              <a:cs typeface="Arial" panose="020B0604020202020204" pitchFamily="34" charset="0"/>
            </a:endParaRPr>
          </a:p>
        </p:txBody>
      </p:sp>
      <p:sp>
        <p:nvSpPr>
          <p:cNvPr id="27" name="TextBox 26" descr="Subheading 2">
            <a:extLst>
              <a:ext uri="{FF2B5EF4-FFF2-40B4-BE49-F238E27FC236}">
                <a16:creationId xmlns:a16="http://schemas.microsoft.com/office/drawing/2014/main" id="{719D4A8E-5789-DDBF-ADC0-DEC0C5340E4F}"/>
              </a:ext>
            </a:extLst>
          </p:cNvPr>
          <p:cNvSpPr txBox="1"/>
          <p:nvPr/>
        </p:nvSpPr>
        <p:spPr>
          <a:xfrm>
            <a:off x="16689126" y="1020411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9" name="TextBox 8" descr="Insert graphics and zoom in to 100% to ensure image files are not blurry">
            <a:extLst>
              <a:ext uri="{FF2B5EF4-FFF2-40B4-BE49-F238E27FC236}">
                <a16:creationId xmlns:a16="http://schemas.microsoft.com/office/drawing/2014/main" id="{4C39AC37-24B5-0AB2-71DB-FB652EF6A9B2}"/>
              </a:ext>
            </a:extLst>
          </p:cNvPr>
          <p:cNvSpPr txBox="1"/>
          <p:nvPr/>
        </p:nvSpPr>
        <p:spPr>
          <a:xfrm>
            <a:off x="17296663" y="14688834"/>
            <a:ext cx="9281832" cy="7478970"/>
          </a:xfrm>
          <a:prstGeom prst="rect">
            <a:avLst/>
          </a:prstGeom>
          <a:noFill/>
        </p:spPr>
        <p:txBody>
          <a:bodyPr wrap="square" rtlCol="0">
            <a:spAutoFit/>
          </a:bodyPr>
          <a:lstStyle/>
          <a:p>
            <a:pPr algn="ctr"/>
            <a:r>
              <a:rPr lang="en-US" sz="4800" dirty="0">
                <a:latin typeface="Arial" panose="020B0604020202020204" pitchFamily="34" charset="0"/>
                <a:cs typeface="Arial" panose="020B0604020202020204" pitchFamily="34" charset="0"/>
              </a:rPr>
              <a:t>Insert graphics and zoom in to 100% to ensure image files are not blurry</a:t>
            </a:r>
          </a:p>
          <a:p>
            <a:pPr algn="ctr"/>
            <a:endParaRPr lang="en-US" altLang="en-US" sz="4800" dirty="0">
              <a:latin typeface="Arial" panose="020B0604020202020204" pitchFamily="34" charset="0"/>
            </a:endParaRPr>
          </a:p>
          <a:p>
            <a:pPr algn="ctr"/>
            <a:r>
              <a:rPr lang="en-US" altLang="en-US" sz="4800" dirty="0">
                <a:latin typeface="Arial" panose="020B0604020202020204" pitchFamily="34" charset="0"/>
              </a:rPr>
              <a:t>Write Alt Text for all images. Right click on the image and choose View or Edit Alt Text from the menu. If the image is purely decorative and has no function, check the “Mark as decorative.</a:t>
            </a:r>
          </a:p>
        </p:txBody>
      </p:sp>
      <p:sp>
        <p:nvSpPr>
          <p:cNvPr id="43" name="TextBox 42">
            <a:extLst>
              <a:ext uri="{FF2B5EF4-FFF2-40B4-BE49-F238E27FC236}">
                <a16:creationId xmlns:a16="http://schemas.microsoft.com/office/drawing/2014/main" id="{E537D45D-6B23-26F8-EECD-92457907252A}"/>
              </a:ext>
            </a:extLst>
          </p:cNvPr>
          <p:cNvSpPr txBox="1"/>
          <p:nvPr/>
        </p:nvSpPr>
        <p:spPr>
          <a:xfrm>
            <a:off x="16554342" y="25071918"/>
            <a:ext cx="10640415" cy="830997"/>
          </a:xfrm>
          <a:prstGeom prst="rect">
            <a:avLst/>
          </a:prstGeom>
          <a:noFill/>
        </p:spPr>
        <p:txBody>
          <a:bodyPr wrap="square">
            <a:spAutoFit/>
          </a:bodyPr>
          <a:lstStyle/>
          <a:p>
            <a:r>
              <a:rPr lang="en-US" sz="4800" dirty="0">
                <a:latin typeface="Arial" panose="020B0604020202020204" pitchFamily="34" charset="0"/>
                <a:cs typeface="Arial" panose="020B0604020202020204" pitchFamily="34" charset="0"/>
              </a:rPr>
              <a:t>Body text</a:t>
            </a:r>
          </a:p>
        </p:txBody>
      </p:sp>
      <p:sp>
        <p:nvSpPr>
          <p:cNvPr id="28" name="TextBox 27" descr="Subheading 3">
            <a:extLst>
              <a:ext uri="{FF2B5EF4-FFF2-40B4-BE49-F238E27FC236}">
                <a16:creationId xmlns:a16="http://schemas.microsoft.com/office/drawing/2014/main" id="{325715DD-92E9-61AF-1B56-9F5657587F8C}"/>
              </a:ext>
            </a:extLst>
          </p:cNvPr>
          <p:cNvSpPr txBox="1"/>
          <p:nvPr/>
        </p:nvSpPr>
        <p:spPr>
          <a:xfrm>
            <a:off x="30305183" y="10227789"/>
            <a:ext cx="10559270" cy="1569660"/>
          </a:xfrm>
          <a:prstGeom prst="rect">
            <a:avLst/>
          </a:prstGeom>
          <a:noFill/>
        </p:spPr>
        <p:txBody>
          <a:bodyPr wrap="square">
            <a:spAutoFit/>
          </a:bodyPr>
          <a:lstStyle/>
          <a:p>
            <a:pPr algn="ctr"/>
            <a:r>
              <a:rPr lang="en-US" sz="9600" b="1" dirty="0">
                <a:solidFill>
                  <a:schemeClr val="bg1"/>
                </a:solidFill>
                <a:latin typeface="Verdana" panose="020B0604030504040204" pitchFamily="34" charset="0"/>
                <a:ea typeface="Verdana" panose="020B0604030504040204" pitchFamily="34" charset="0"/>
                <a:cs typeface="ADLaM Display" panose="02010000000000000000" pitchFamily="2" charset="0"/>
              </a:rPr>
              <a:t>Subheading</a:t>
            </a:r>
          </a:p>
        </p:txBody>
      </p:sp>
      <p:sp>
        <p:nvSpPr>
          <p:cNvPr id="38" name="TextBox 37" descr="Section title: Body text&#10;List information in bulleted format for the most clarity and conciseness&#10;The goal of a poster should be to capture a bite-sized story of your research">
            <a:extLst>
              <a:ext uri="{FF2B5EF4-FFF2-40B4-BE49-F238E27FC236}">
                <a16:creationId xmlns:a16="http://schemas.microsoft.com/office/drawing/2014/main" id="{D98F54C3-503D-D6D0-8F35-E5651AF45EE1}"/>
              </a:ext>
            </a:extLst>
          </p:cNvPr>
          <p:cNvSpPr txBox="1"/>
          <p:nvPr/>
        </p:nvSpPr>
        <p:spPr>
          <a:xfrm>
            <a:off x="30252574" y="12908702"/>
            <a:ext cx="10640415" cy="4524315"/>
          </a:xfrm>
          <a:prstGeom prst="rect">
            <a:avLst/>
          </a:prstGeom>
          <a:noFill/>
        </p:spPr>
        <p:txBody>
          <a:bodyPr wrap="square">
            <a:spAutoFit/>
          </a:bodyPr>
          <a:lstStyle/>
          <a:p>
            <a:r>
              <a:rPr lang="en-US" sz="4800" b="1" dirty="0">
                <a:latin typeface="Arial" panose="020B0604020202020204" pitchFamily="34" charset="0"/>
                <a:cs typeface="Arial" panose="020B0604020202020204" pitchFamily="34" charset="0"/>
              </a:rPr>
              <a:t>Body text</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List information in bulleted format for the most clarity and conciseness</a:t>
            </a:r>
          </a:p>
          <a:p>
            <a:pPr marL="685783" indent="-685783">
              <a:buFont typeface="Arial" panose="020B0604020202020204" pitchFamily="34" charset="0"/>
              <a:buChar char="•"/>
            </a:pPr>
            <a:r>
              <a:rPr lang="en-US" sz="4800" dirty="0">
                <a:latin typeface="Arial" panose="020B0604020202020204" pitchFamily="34" charset="0"/>
                <a:cs typeface="Arial" panose="020B0604020202020204" pitchFamily="34" charset="0"/>
              </a:rPr>
              <a:t>The goal of a poster should be to capture a bite-sized story of your research</a:t>
            </a:r>
          </a:p>
        </p:txBody>
      </p:sp>
      <p:sp>
        <p:nvSpPr>
          <p:cNvPr id="42" name="TextBox 41" descr="Acknowledgements: thank you to (Office Name(s)) for contributing to this research and to the OURS Office for printing this poster.">
            <a:extLst>
              <a:ext uri="{FF2B5EF4-FFF2-40B4-BE49-F238E27FC236}">
                <a16:creationId xmlns:a16="http://schemas.microsoft.com/office/drawing/2014/main" id="{11603CDE-7445-BB3D-47CC-B834E985A41E}"/>
              </a:ext>
            </a:extLst>
          </p:cNvPr>
          <p:cNvSpPr txBox="1"/>
          <p:nvPr/>
        </p:nvSpPr>
        <p:spPr>
          <a:xfrm>
            <a:off x="30104656" y="27452833"/>
            <a:ext cx="7854488" cy="2308324"/>
          </a:xfrm>
          <a:prstGeom prst="rect">
            <a:avLst/>
          </a:prstGeom>
          <a:noFill/>
        </p:spPr>
        <p:txBody>
          <a:bodyPr wrap="square">
            <a:spAutoFit/>
          </a:bodyPr>
          <a:lstStyle/>
          <a:p>
            <a:r>
              <a:rPr lang="en-US" sz="3600" b="1" dirty="0">
                <a:latin typeface="Arial" panose="020B0604020202020204" pitchFamily="34" charset="0"/>
                <a:cs typeface="Arial" panose="020B0604020202020204" pitchFamily="34" charset="0"/>
              </a:rPr>
              <a:t>Acknowledgements</a:t>
            </a:r>
            <a:r>
              <a:rPr lang="en-US" sz="3600" dirty="0">
                <a:latin typeface="Arial" panose="020B0604020202020204" pitchFamily="34" charset="0"/>
                <a:cs typeface="Arial" panose="020B0604020202020204" pitchFamily="34" charset="0"/>
              </a:rPr>
              <a:t>: thank you to (Office Name(s)) for contributing to this research and to the OURS Office for printing this poster.</a:t>
            </a:r>
          </a:p>
        </p:txBody>
      </p:sp>
      <p:sp>
        <p:nvSpPr>
          <p:cNvPr id="41" name="TextBox 40" descr="Insert QR Code">
            <a:extLst>
              <a:ext uri="{FF2B5EF4-FFF2-40B4-BE49-F238E27FC236}">
                <a16:creationId xmlns:a16="http://schemas.microsoft.com/office/drawing/2014/main" id="{E4C455C5-6F0B-01D4-9936-FDAD0D2768AB}"/>
              </a:ext>
            </a:extLst>
          </p:cNvPr>
          <p:cNvSpPr txBox="1"/>
          <p:nvPr/>
        </p:nvSpPr>
        <p:spPr>
          <a:xfrm>
            <a:off x="38603177" y="27809516"/>
            <a:ext cx="2427266" cy="1569660"/>
          </a:xfrm>
          <a:prstGeom prst="rect">
            <a:avLst/>
          </a:prstGeom>
          <a:noFill/>
        </p:spPr>
        <p:txBody>
          <a:bodyPr wrap="square">
            <a:spAutoFit/>
          </a:bodyPr>
          <a:lstStyle/>
          <a:p>
            <a:pPr algn="ctr"/>
            <a:r>
              <a:rPr lang="en-US" sz="4800" dirty="0">
                <a:solidFill>
                  <a:schemeClr val="bg1"/>
                </a:solidFill>
                <a:latin typeface="Arial" panose="020B0604020202020204" pitchFamily="34" charset="0"/>
                <a:cs typeface="Arial" panose="020B0604020202020204" pitchFamily="34" charset="0"/>
              </a:rPr>
              <a:t>QR Code</a:t>
            </a:r>
          </a:p>
        </p:txBody>
      </p:sp>
    </p:spTree>
    <p:extLst>
      <p:ext uri="{BB962C8B-B14F-4D97-AF65-F5344CB8AC3E}">
        <p14:creationId xmlns:p14="http://schemas.microsoft.com/office/powerpoint/2010/main" val="2604676845"/>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053B4F"/>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ef96056d-3573-4ee4-9489-f1a33d515bb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29971776750954B8B1A5913EBD48511" ma:contentTypeVersion="14" ma:contentTypeDescription="Create a new document." ma:contentTypeScope="" ma:versionID="89c04344a1c45f376a5369666ed89ee3">
  <xsd:schema xmlns:xsd="http://www.w3.org/2001/XMLSchema" xmlns:xs="http://www.w3.org/2001/XMLSchema" xmlns:p="http://schemas.microsoft.com/office/2006/metadata/properties" xmlns:ns3="ef96056d-3573-4ee4-9489-f1a33d515bb2" xmlns:ns4="e8b07ad0-ee74-4482-bae2-a4d24b1cfc02" targetNamespace="http://schemas.microsoft.com/office/2006/metadata/properties" ma:root="true" ma:fieldsID="773bd19d85eb717a31550cc8daf676e2" ns3:_="" ns4:_="">
    <xsd:import namespace="ef96056d-3573-4ee4-9489-f1a33d515bb2"/>
    <xsd:import namespace="e8b07ad0-ee74-4482-bae2-a4d24b1cfc02"/>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_activity" minOccurs="0"/>
                <xsd:element ref="ns4:SharedWithUsers" minOccurs="0"/>
                <xsd:element ref="ns4:SharedWithDetails" minOccurs="0"/>
                <xsd:element ref="ns4:SharingHintHash" minOccurs="0"/>
                <xsd:element ref="ns3:MediaServiceSystemTags" minOccurs="0"/>
                <xsd:element ref="ns3:MediaServiceOCR" minOccurs="0"/>
                <xsd:element ref="ns3:MediaServiceGenerationTime" minOccurs="0"/>
                <xsd:element ref="ns3:MediaServiceEventHashCode" minOccurs="0"/>
                <xsd:element ref="ns3:MediaServiceSearchProperties"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96056d-3573-4ee4-9489-f1a33d515b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_activity" ma:index="11" nillable="true" ma:displayName="_activity" ma:hidden="true" ma:internalName="_activity">
      <xsd:simpleType>
        <xsd:restriction base="dms:Note"/>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8b07ad0-ee74-4482-bae2-a4d24b1cfc0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423ECE-A4F3-46D8-A315-9C4E08873288}">
  <ds:schemaRefs>
    <ds:schemaRef ds:uri="http://schemas.microsoft.com/sharepoint/v3/contenttype/forms"/>
  </ds:schemaRefs>
</ds:datastoreItem>
</file>

<file path=customXml/itemProps2.xml><?xml version="1.0" encoding="utf-8"?>
<ds:datastoreItem xmlns:ds="http://schemas.openxmlformats.org/officeDocument/2006/customXml" ds:itemID="{8B7C605B-A8C3-4CDD-A61B-10A6D0172294}">
  <ds:schemaRefs>
    <ds:schemaRef ds:uri="http://purl.org/dc/dcmitype/"/>
    <ds:schemaRef ds:uri="http://schemas.microsoft.com/office/2006/metadata/properties"/>
    <ds:schemaRef ds:uri="http://schemas.microsoft.com/office/2006/documentManagement/types"/>
    <ds:schemaRef ds:uri="http://www.w3.org/XML/1998/namespace"/>
    <ds:schemaRef ds:uri="http://purl.org/dc/terms/"/>
    <ds:schemaRef ds:uri="http://schemas.microsoft.com/office/infopath/2007/PartnerControls"/>
    <ds:schemaRef ds:uri="e8b07ad0-ee74-4482-bae2-a4d24b1cfc02"/>
    <ds:schemaRef ds:uri="http://schemas.openxmlformats.org/package/2006/metadata/core-properties"/>
    <ds:schemaRef ds:uri="ef96056d-3573-4ee4-9489-f1a33d515bb2"/>
    <ds:schemaRef ds:uri="http://purl.org/dc/elements/1.1/"/>
  </ds:schemaRefs>
</ds:datastoreItem>
</file>

<file path=customXml/itemProps3.xml><?xml version="1.0" encoding="utf-8"?>
<ds:datastoreItem xmlns:ds="http://schemas.openxmlformats.org/officeDocument/2006/customXml" ds:itemID="{EADFFD12-074E-4ECF-A2E9-F78209D1F4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96056d-3573-4ee4-9489-f1a33d515bb2"/>
    <ds:schemaRef ds:uri="e8b07ad0-ee74-4482-bae2-a4d24b1cfc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ee4d334-b2af-4fcd-8344-52d436a69ed3}" enabled="0" method="" siteId="{1ee4d334-b2af-4fcd-8344-52d436a69ed3}" removed="1"/>
</clbl:labelList>
</file>

<file path=docProps/app.xml><?xml version="1.0" encoding="utf-8"?>
<Properties xmlns="http://schemas.openxmlformats.org/officeDocument/2006/extended-properties" xmlns:vt="http://schemas.openxmlformats.org/officeDocument/2006/docPropsVTypes">
  <Template>Office Theme</Template>
  <TotalTime>173</TotalTime>
  <Words>1034</Words>
  <Application>Microsoft Office PowerPoint</Application>
  <PresentationFormat>Custom</PresentationFormat>
  <Paragraphs>120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Verdana</vt:lpstr>
      <vt:lpstr>Office Theme</vt:lpstr>
      <vt:lpstr>Red and grey horizontal poster design template with vertical boxes</vt:lpstr>
      <vt:lpstr>Purple and grey horizontal poster design template with vertical boxes</vt:lpstr>
      <vt:lpstr>Blue horizontal poster design template with vertical boxes</vt:lpstr>
      <vt:lpstr>Green and grey horizontal poster design template with vertical boxes</vt:lpstr>
      <vt:lpstr>Blue and yellow horizontal poster design template with vertical boxes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McConkey, Lily</dc:creator>
  <cp:lastModifiedBy>McConkey, Lily</cp:lastModifiedBy>
  <cp:revision>9</cp:revision>
  <dcterms:created xsi:type="dcterms:W3CDTF">2024-11-18T19:46:11Z</dcterms:created>
  <dcterms:modified xsi:type="dcterms:W3CDTF">2025-10-15T20:38:40Z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0x010100D29971776750954B8B1A5913EBD48511</vt:lpwstr>
  </property>
</Properties>
</file>