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21" r:id="rId2"/>
    <p:sldId id="612" r:id="rId3"/>
    <p:sldId id="42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DEAE13-2C76-437E-BA5D-A0104DEAAE61}" name="Robb, Rebecca" initials="RR" userId="S::RRobb@segalco.com::67eb58be-e8d7-41d2-baf0-23a9f655c0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808285"/>
    <a:srgbClr val="C31A20"/>
    <a:srgbClr val="821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2F7E99-D9E3-4CFA-B7B0-1B9A5CCDC29C}" v="14" dt="2025-08-15T18:50:17.9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6311A-F77E-4EE6-8974-8607CB81BD53}" type="doc">
      <dgm:prSet loTypeId="urn:microsoft.com/office/officeart/2005/8/layout/venn3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C10ECA4A-9DD6-49E5-B61F-6611009FDEE1}">
      <dgm:prSet phldrT="[Text]" phldr="0" custT="1"/>
      <dgm:spPr/>
      <dgm:t>
        <a:bodyPr/>
        <a:lstStyle/>
        <a:p>
          <a:pPr rtl="0"/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Situation Assessment</a:t>
          </a:r>
        </a:p>
      </dgm:t>
    </dgm:pt>
    <dgm:pt modelId="{9B4420A4-C706-4D42-B721-0962DEDA12D5}" type="parTrans" cxnId="{CF4B1322-9260-49C9-89B8-3D9FC9AE876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9C4E1797-3447-402E-8304-41EA1F6DC3A4}" type="sibTrans" cxnId="{CF4B1322-9260-49C9-89B8-3D9FC9AE876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3EF1156F-2D36-4C22-B1BE-82A016E6904D}">
      <dgm:prSet phldrT="[Text]" phldr="0" custT="1"/>
      <dgm:spPr/>
      <dgm:t>
        <a:bodyPr/>
        <a:lstStyle/>
        <a:p>
          <a:pPr rtl="0"/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Mission</a:t>
          </a:r>
        </a:p>
      </dgm:t>
    </dgm:pt>
    <dgm:pt modelId="{47F9B852-58C2-4D56-A5C8-D96DBD3B86F1}" type="parTrans" cxnId="{CDCA5319-9E38-43AE-886E-CCEFA19EA68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3F3AEBF9-FCA9-417F-9443-4E92D72E09C7}" type="sibTrans" cxnId="{CDCA5319-9E38-43AE-886E-CCEFA19EA68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871C6BA4-8D92-4D93-9FC9-57C1604F658D}">
      <dgm:prSet phldrT="[Text]" phldr="0" custT="1"/>
      <dgm:spPr/>
      <dgm:t>
        <a:bodyPr/>
        <a:lstStyle/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Core Values</a:t>
          </a:r>
        </a:p>
      </dgm:t>
    </dgm:pt>
    <dgm:pt modelId="{2534D659-AC6A-4A41-A5C3-0B6146FDB33C}" type="parTrans" cxnId="{3F3C2102-FAF2-4305-BC9E-92B340A0868F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9C7740F8-0ED2-47A5-B15E-9957E6C2330C}" type="sibTrans" cxnId="{3F3C2102-FAF2-4305-BC9E-92B340A0868F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0B2D6C6F-2C12-419D-8579-2258D5659A2B}">
      <dgm:prSet phldr="0" custT="1"/>
      <dgm:spPr/>
      <dgm:t>
        <a:bodyPr/>
        <a:lstStyle/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Goals, Objectives Imperatives Strategies </a:t>
          </a:r>
        </a:p>
      </dgm:t>
    </dgm:pt>
    <dgm:pt modelId="{8E832E05-17F5-4734-AB72-C6D6CD9BE22F}" type="parTrans" cxnId="{08E682E3-3997-4A6E-B601-0058D2BA307F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CCB226D5-BC8E-4D74-BAD1-5C905A3B5795}" type="sibTrans" cxnId="{08E682E3-3997-4A6E-B601-0058D2BA307F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C13DC0A2-6DEB-4988-A408-7FFF2E299003}">
      <dgm:prSet phldr="0" custT="1"/>
      <dgm:spPr/>
      <dgm:t>
        <a:bodyPr/>
        <a:lstStyle/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RACI Matrix</a:t>
          </a:r>
        </a:p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Actions</a:t>
          </a:r>
        </a:p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Metrics</a:t>
          </a:r>
        </a:p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Resources</a:t>
          </a:r>
        </a:p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Timelines</a:t>
          </a:r>
        </a:p>
      </dgm:t>
    </dgm:pt>
    <dgm:pt modelId="{0A5338A2-22D1-4E4A-A053-4FC2BDC04437}" type="parTrans" cxnId="{6ECD9B1A-8111-4C5C-BD72-FE0EBB2246A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1E77408B-A698-4276-B454-97291ED1A0A2}" type="sibTrans" cxnId="{6ECD9B1A-8111-4C5C-BD72-FE0EBB2246A4}">
      <dgm:prSet/>
      <dgm:spPr/>
      <dgm:t>
        <a:bodyPr/>
        <a:lstStyle/>
        <a:p>
          <a:endParaRPr lang="en-US" sz="2000">
            <a:solidFill>
              <a:schemeClr val="bg1"/>
            </a:solidFill>
            <a:latin typeface="Garamond" panose="02020404030301010803" pitchFamily="18" charset="0"/>
          </a:endParaRPr>
        </a:p>
      </dgm:t>
    </dgm:pt>
    <dgm:pt modelId="{0D5753BF-B934-43AD-9A68-79A3968E9A54}">
      <dgm:prSet phldr="0" custT="1"/>
      <dgm:spPr/>
      <dgm:t>
        <a:bodyPr/>
        <a:lstStyle/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Draft </a:t>
          </a:r>
        </a:p>
        <a:p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Plan</a:t>
          </a:r>
        </a:p>
      </dgm:t>
    </dgm:pt>
    <dgm:pt modelId="{F542A10C-48AF-49AA-90A4-25FAA9975816}" type="parTrans" cxnId="{29C95AF9-64A4-4B80-9A1B-70C8D01B8BC5}">
      <dgm:prSet/>
      <dgm:spPr/>
      <dgm:t>
        <a:bodyPr/>
        <a:lstStyle/>
        <a:p>
          <a:endParaRPr lang="en-US" sz="2000"/>
        </a:p>
      </dgm:t>
    </dgm:pt>
    <dgm:pt modelId="{15E3492F-BB60-4E86-AE06-86854CD4C7FC}" type="sibTrans" cxnId="{29C95AF9-64A4-4B80-9A1B-70C8D01B8BC5}">
      <dgm:prSet/>
      <dgm:spPr/>
      <dgm:t>
        <a:bodyPr/>
        <a:lstStyle/>
        <a:p>
          <a:endParaRPr lang="en-US" sz="2000"/>
        </a:p>
      </dgm:t>
    </dgm:pt>
    <dgm:pt modelId="{CE2B0878-5AC5-4C0D-8038-E9E3D037D599}">
      <dgm:prSet custT="1"/>
      <dgm:spPr/>
      <dgm:t>
        <a:bodyPr/>
        <a:lstStyle/>
        <a:p>
          <a:pPr rtl="0"/>
          <a:r>
            <a:rPr lang="en-US" sz="2000">
              <a:solidFill>
                <a:schemeClr val="bg1"/>
              </a:solidFill>
              <a:latin typeface="Garamond" panose="02020404030301010803" pitchFamily="18" charset="0"/>
            </a:rPr>
            <a:t>Vision</a:t>
          </a:r>
          <a:endParaRPr lang="en-US" sz="2000"/>
        </a:p>
      </dgm:t>
    </dgm:pt>
    <dgm:pt modelId="{E5605F74-BD7E-4FFA-9F23-C0BB47F30B53}" type="parTrans" cxnId="{FB1BA19B-FEC4-4503-B04E-AD91C6842EBA}">
      <dgm:prSet/>
      <dgm:spPr/>
      <dgm:t>
        <a:bodyPr/>
        <a:lstStyle/>
        <a:p>
          <a:endParaRPr lang="en-US" sz="2000"/>
        </a:p>
      </dgm:t>
    </dgm:pt>
    <dgm:pt modelId="{92F97F13-6F27-4A72-BCDB-17C0FBDA6D22}" type="sibTrans" cxnId="{FB1BA19B-FEC4-4503-B04E-AD91C6842EBA}">
      <dgm:prSet/>
      <dgm:spPr/>
      <dgm:t>
        <a:bodyPr/>
        <a:lstStyle/>
        <a:p>
          <a:endParaRPr lang="en-US" sz="2000"/>
        </a:p>
      </dgm:t>
    </dgm:pt>
    <dgm:pt modelId="{5008649E-E223-4176-9676-A49E43CD88DB}" type="pres">
      <dgm:prSet presAssocID="{78C6311A-F77E-4EE6-8974-8607CB81BD53}" presName="Name0" presStyleCnt="0">
        <dgm:presLayoutVars>
          <dgm:dir/>
          <dgm:resizeHandles val="exact"/>
        </dgm:presLayoutVars>
      </dgm:prSet>
      <dgm:spPr/>
    </dgm:pt>
    <dgm:pt modelId="{DBD17DE4-589E-492F-BBAD-25355CEB62EC}" type="pres">
      <dgm:prSet presAssocID="{C10ECA4A-9DD6-49E5-B61F-6611009FDEE1}" presName="Name5" presStyleLbl="vennNode1" presStyleIdx="0" presStyleCnt="7">
        <dgm:presLayoutVars>
          <dgm:bulletEnabled val="1"/>
        </dgm:presLayoutVars>
      </dgm:prSet>
      <dgm:spPr/>
    </dgm:pt>
    <dgm:pt modelId="{9343DE25-C0EF-4607-AF66-84CAA57E2075}" type="pres">
      <dgm:prSet presAssocID="{9C4E1797-3447-402E-8304-41EA1F6DC3A4}" presName="space" presStyleCnt="0"/>
      <dgm:spPr/>
    </dgm:pt>
    <dgm:pt modelId="{9A653555-DC1A-4878-8229-7E11407A0E5F}" type="pres">
      <dgm:prSet presAssocID="{3EF1156F-2D36-4C22-B1BE-82A016E6904D}" presName="Name5" presStyleLbl="vennNode1" presStyleIdx="1" presStyleCnt="7">
        <dgm:presLayoutVars>
          <dgm:bulletEnabled val="1"/>
        </dgm:presLayoutVars>
      </dgm:prSet>
      <dgm:spPr/>
    </dgm:pt>
    <dgm:pt modelId="{92D0C9FE-9A84-4A70-84B4-0D84CDDC51BD}" type="pres">
      <dgm:prSet presAssocID="{3F3AEBF9-FCA9-417F-9443-4E92D72E09C7}" presName="space" presStyleCnt="0"/>
      <dgm:spPr/>
    </dgm:pt>
    <dgm:pt modelId="{D4829EF6-514C-4BFA-9907-6B599AFE9746}" type="pres">
      <dgm:prSet presAssocID="{871C6BA4-8D92-4D93-9FC9-57C1604F658D}" presName="Name5" presStyleLbl="vennNode1" presStyleIdx="2" presStyleCnt="7">
        <dgm:presLayoutVars>
          <dgm:bulletEnabled val="1"/>
        </dgm:presLayoutVars>
      </dgm:prSet>
      <dgm:spPr/>
    </dgm:pt>
    <dgm:pt modelId="{D777BB27-5D5E-4157-A39E-C1E968CCC179}" type="pres">
      <dgm:prSet presAssocID="{9C7740F8-0ED2-47A5-B15E-9957E6C2330C}" presName="space" presStyleCnt="0"/>
      <dgm:spPr/>
    </dgm:pt>
    <dgm:pt modelId="{31694AC1-8C90-49A8-B0AF-8A3692A5D025}" type="pres">
      <dgm:prSet presAssocID="{CE2B0878-5AC5-4C0D-8038-E9E3D037D599}" presName="Name5" presStyleLbl="vennNode1" presStyleIdx="3" presStyleCnt="7">
        <dgm:presLayoutVars>
          <dgm:bulletEnabled val="1"/>
        </dgm:presLayoutVars>
      </dgm:prSet>
      <dgm:spPr/>
    </dgm:pt>
    <dgm:pt modelId="{786BD6D5-A89F-4B12-B6DC-84CA4AF5871B}" type="pres">
      <dgm:prSet presAssocID="{92F97F13-6F27-4A72-BCDB-17C0FBDA6D22}" presName="space" presStyleCnt="0"/>
      <dgm:spPr/>
    </dgm:pt>
    <dgm:pt modelId="{BD52A59F-81E6-4BEC-A674-9A5BEB6BFBF4}" type="pres">
      <dgm:prSet presAssocID="{0B2D6C6F-2C12-419D-8579-2258D5659A2B}" presName="Name5" presStyleLbl="vennNode1" presStyleIdx="4" presStyleCnt="7">
        <dgm:presLayoutVars>
          <dgm:bulletEnabled val="1"/>
        </dgm:presLayoutVars>
      </dgm:prSet>
      <dgm:spPr/>
    </dgm:pt>
    <dgm:pt modelId="{1E9D33C3-B54E-4410-8B1A-C946D57F91B7}" type="pres">
      <dgm:prSet presAssocID="{CCB226D5-BC8E-4D74-BAD1-5C905A3B5795}" presName="space" presStyleCnt="0"/>
      <dgm:spPr/>
    </dgm:pt>
    <dgm:pt modelId="{B866CCE9-8C49-47C9-B686-4168E2B8C4A7}" type="pres">
      <dgm:prSet presAssocID="{C13DC0A2-6DEB-4988-A408-7FFF2E299003}" presName="Name5" presStyleLbl="vennNode1" presStyleIdx="5" presStyleCnt="7" custScaleX="109035" custScaleY="111868">
        <dgm:presLayoutVars>
          <dgm:bulletEnabled val="1"/>
        </dgm:presLayoutVars>
      </dgm:prSet>
      <dgm:spPr/>
    </dgm:pt>
    <dgm:pt modelId="{1964A76E-1493-4ED4-ACB2-3F7BF4F132AA}" type="pres">
      <dgm:prSet presAssocID="{1E77408B-A698-4276-B454-97291ED1A0A2}" presName="space" presStyleCnt="0"/>
      <dgm:spPr/>
    </dgm:pt>
    <dgm:pt modelId="{8B97DFDA-99B4-405F-806C-E8837F2ACE2E}" type="pres">
      <dgm:prSet presAssocID="{0D5753BF-B934-43AD-9A68-79A3968E9A54}" presName="Name5" presStyleLbl="vennNode1" presStyleIdx="6" presStyleCnt="7">
        <dgm:presLayoutVars>
          <dgm:bulletEnabled val="1"/>
        </dgm:presLayoutVars>
      </dgm:prSet>
      <dgm:spPr/>
    </dgm:pt>
  </dgm:ptLst>
  <dgm:cxnLst>
    <dgm:cxn modelId="{3F3C2102-FAF2-4305-BC9E-92B340A0868F}" srcId="{78C6311A-F77E-4EE6-8974-8607CB81BD53}" destId="{871C6BA4-8D92-4D93-9FC9-57C1604F658D}" srcOrd="2" destOrd="0" parTransId="{2534D659-AC6A-4A41-A5C3-0B6146FDB33C}" sibTransId="{9C7740F8-0ED2-47A5-B15E-9957E6C2330C}"/>
    <dgm:cxn modelId="{6EA31613-C2C2-408E-933F-89D0BECC0508}" type="presOf" srcId="{C10ECA4A-9DD6-49E5-B61F-6611009FDEE1}" destId="{DBD17DE4-589E-492F-BBAD-25355CEB62EC}" srcOrd="0" destOrd="0" presId="urn:microsoft.com/office/officeart/2005/8/layout/venn3"/>
    <dgm:cxn modelId="{CDCA5319-9E38-43AE-886E-CCEFA19EA684}" srcId="{78C6311A-F77E-4EE6-8974-8607CB81BD53}" destId="{3EF1156F-2D36-4C22-B1BE-82A016E6904D}" srcOrd="1" destOrd="0" parTransId="{47F9B852-58C2-4D56-A5C8-D96DBD3B86F1}" sibTransId="{3F3AEBF9-FCA9-417F-9443-4E92D72E09C7}"/>
    <dgm:cxn modelId="{F875331A-771F-40E6-9E7F-63E90981CF75}" type="presOf" srcId="{871C6BA4-8D92-4D93-9FC9-57C1604F658D}" destId="{D4829EF6-514C-4BFA-9907-6B599AFE9746}" srcOrd="0" destOrd="0" presId="urn:microsoft.com/office/officeart/2005/8/layout/venn3"/>
    <dgm:cxn modelId="{6ECD9B1A-8111-4C5C-BD72-FE0EBB2246A4}" srcId="{78C6311A-F77E-4EE6-8974-8607CB81BD53}" destId="{C13DC0A2-6DEB-4988-A408-7FFF2E299003}" srcOrd="5" destOrd="0" parTransId="{0A5338A2-22D1-4E4A-A053-4FC2BDC04437}" sibTransId="{1E77408B-A698-4276-B454-97291ED1A0A2}"/>
    <dgm:cxn modelId="{CF4B1322-9260-49C9-89B8-3D9FC9AE8764}" srcId="{78C6311A-F77E-4EE6-8974-8607CB81BD53}" destId="{C10ECA4A-9DD6-49E5-B61F-6611009FDEE1}" srcOrd="0" destOrd="0" parTransId="{9B4420A4-C706-4D42-B721-0962DEDA12D5}" sibTransId="{9C4E1797-3447-402E-8304-41EA1F6DC3A4}"/>
    <dgm:cxn modelId="{4A2B3525-1134-45EE-96A2-874443450A31}" type="presOf" srcId="{3EF1156F-2D36-4C22-B1BE-82A016E6904D}" destId="{9A653555-DC1A-4878-8229-7E11407A0E5F}" srcOrd="0" destOrd="0" presId="urn:microsoft.com/office/officeart/2005/8/layout/venn3"/>
    <dgm:cxn modelId="{1E632E35-41F7-470E-87D3-2471CCCDEA4E}" type="presOf" srcId="{0B2D6C6F-2C12-419D-8579-2258D5659A2B}" destId="{BD52A59F-81E6-4BEC-A674-9A5BEB6BFBF4}" srcOrd="0" destOrd="0" presId="urn:microsoft.com/office/officeart/2005/8/layout/venn3"/>
    <dgm:cxn modelId="{EC663648-27F0-4478-BC50-5DE188F870CD}" type="presOf" srcId="{78C6311A-F77E-4EE6-8974-8607CB81BD53}" destId="{5008649E-E223-4176-9676-A49E43CD88DB}" srcOrd="0" destOrd="0" presId="urn:microsoft.com/office/officeart/2005/8/layout/venn3"/>
    <dgm:cxn modelId="{CD79A354-24BF-48B9-868F-431CA8CEB7B2}" type="presOf" srcId="{0D5753BF-B934-43AD-9A68-79A3968E9A54}" destId="{8B97DFDA-99B4-405F-806C-E8837F2ACE2E}" srcOrd="0" destOrd="0" presId="urn:microsoft.com/office/officeart/2005/8/layout/venn3"/>
    <dgm:cxn modelId="{72F92C83-6F90-404D-9040-5590D1798BBD}" type="presOf" srcId="{C13DC0A2-6DEB-4988-A408-7FFF2E299003}" destId="{B866CCE9-8C49-47C9-B686-4168E2B8C4A7}" srcOrd="0" destOrd="0" presId="urn:microsoft.com/office/officeart/2005/8/layout/venn3"/>
    <dgm:cxn modelId="{FB1BA19B-FEC4-4503-B04E-AD91C6842EBA}" srcId="{78C6311A-F77E-4EE6-8974-8607CB81BD53}" destId="{CE2B0878-5AC5-4C0D-8038-E9E3D037D599}" srcOrd="3" destOrd="0" parTransId="{E5605F74-BD7E-4FFA-9F23-C0BB47F30B53}" sibTransId="{92F97F13-6F27-4A72-BCDB-17C0FBDA6D22}"/>
    <dgm:cxn modelId="{08E682E3-3997-4A6E-B601-0058D2BA307F}" srcId="{78C6311A-F77E-4EE6-8974-8607CB81BD53}" destId="{0B2D6C6F-2C12-419D-8579-2258D5659A2B}" srcOrd="4" destOrd="0" parTransId="{8E832E05-17F5-4734-AB72-C6D6CD9BE22F}" sibTransId="{CCB226D5-BC8E-4D74-BAD1-5C905A3B5795}"/>
    <dgm:cxn modelId="{2B536DE7-C7BF-4532-AE10-42D9FC5648BA}" type="presOf" srcId="{CE2B0878-5AC5-4C0D-8038-E9E3D037D599}" destId="{31694AC1-8C90-49A8-B0AF-8A3692A5D025}" srcOrd="0" destOrd="0" presId="urn:microsoft.com/office/officeart/2005/8/layout/venn3"/>
    <dgm:cxn modelId="{29C95AF9-64A4-4B80-9A1B-70C8D01B8BC5}" srcId="{78C6311A-F77E-4EE6-8974-8607CB81BD53}" destId="{0D5753BF-B934-43AD-9A68-79A3968E9A54}" srcOrd="6" destOrd="0" parTransId="{F542A10C-48AF-49AA-90A4-25FAA9975816}" sibTransId="{15E3492F-BB60-4E86-AE06-86854CD4C7FC}"/>
    <dgm:cxn modelId="{2B0F9330-A905-498B-97F6-33ED4BC37100}" type="presParOf" srcId="{5008649E-E223-4176-9676-A49E43CD88DB}" destId="{DBD17DE4-589E-492F-BBAD-25355CEB62EC}" srcOrd="0" destOrd="0" presId="urn:microsoft.com/office/officeart/2005/8/layout/venn3"/>
    <dgm:cxn modelId="{7E413B78-3C7A-4A28-A169-DB7ADC608907}" type="presParOf" srcId="{5008649E-E223-4176-9676-A49E43CD88DB}" destId="{9343DE25-C0EF-4607-AF66-84CAA57E2075}" srcOrd="1" destOrd="0" presId="urn:microsoft.com/office/officeart/2005/8/layout/venn3"/>
    <dgm:cxn modelId="{50957A3C-C54D-4A58-873A-735150F63F68}" type="presParOf" srcId="{5008649E-E223-4176-9676-A49E43CD88DB}" destId="{9A653555-DC1A-4878-8229-7E11407A0E5F}" srcOrd="2" destOrd="0" presId="urn:microsoft.com/office/officeart/2005/8/layout/venn3"/>
    <dgm:cxn modelId="{3FDA88E0-2B4C-425D-88F7-CE7AC2774236}" type="presParOf" srcId="{5008649E-E223-4176-9676-A49E43CD88DB}" destId="{92D0C9FE-9A84-4A70-84B4-0D84CDDC51BD}" srcOrd="3" destOrd="0" presId="urn:microsoft.com/office/officeart/2005/8/layout/venn3"/>
    <dgm:cxn modelId="{B34A5512-1CB8-4D2B-8A51-0DD63ED0A329}" type="presParOf" srcId="{5008649E-E223-4176-9676-A49E43CD88DB}" destId="{D4829EF6-514C-4BFA-9907-6B599AFE9746}" srcOrd="4" destOrd="0" presId="urn:microsoft.com/office/officeart/2005/8/layout/venn3"/>
    <dgm:cxn modelId="{48A4C005-F0FC-4AE8-9B17-120887947780}" type="presParOf" srcId="{5008649E-E223-4176-9676-A49E43CD88DB}" destId="{D777BB27-5D5E-4157-A39E-C1E968CCC179}" srcOrd="5" destOrd="0" presId="urn:microsoft.com/office/officeart/2005/8/layout/venn3"/>
    <dgm:cxn modelId="{D8FBFA7B-C97D-43A5-B07C-540320A293F7}" type="presParOf" srcId="{5008649E-E223-4176-9676-A49E43CD88DB}" destId="{31694AC1-8C90-49A8-B0AF-8A3692A5D025}" srcOrd="6" destOrd="0" presId="urn:microsoft.com/office/officeart/2005/8/layout/venn3"/>
    <dgm:cxn modelId="{963498A8-1565-422A-AD87-894C6D2A67F3}" type="presParOf" srcId="{5008649E-E223-4176-9676-A49E43CD88DB}" destId="{786BD6D5-A89F-4B12-B6DC-84CA4AF5871B}" srcOrd="7" destOrd="0" presId="urn:microsoft.com/office/officeart/2005/8/layout/venn3"/>
    <dgm:cxn modelId="{DE8190A8-05BE-4651-BBEF-2F502E3FD841}" type="presParOf" srcId="{5008649E-E223-4176-9676-A49E43CD88DB}" destId="{BD52A59F-81E6-4BEC-A674-9A5BEB6BFBF4}" srcOrd="8" destOrd="0" presId="urn:microsoft.com/office/officeart/2005/8/layout/venn3"/>
    <dgm:cxn modelId="{E47ED385-3291-4F97-B6D0-F6EB5F2A1F65}" type="presParOf" srcId="{5008649E-E223-4176-9676-A49E43CD88DB}" destId="{1E9D33C3-B54E-4410-8B1A-C946D57F91B7}" srcOrd="9" destOrd="0" presId="urn:microsoft.com/office/officeart/2005/8/layout/venn3"/>
    <dgm:cxn modelId="{37F353CA-B05B-4FEF-A54A-320D0A881D4C}" type="presParOf" srcId="{5008649E-E223-4176-9676-A49E43CD88DB}" destId="{B866CCE9-8C49-47C9-B686-4168E2B8C4A7}" srcOrd="10" destOrd="0" presId="urn:microsoft.com/office/officeart/2005/8/layout/venn3"/>
    <dgm:cxn modelId="{C95B3BF5-0C42-4740-865C-AD1CEEC11DD7}" type="presParOf" srcId="{5008649E-E223-4176-9676-A49E43CD88DB}" destId="{1964A76E-1493-4ED4-ACB2-3F7BF4F132AA}" srcOrd="11" destOrd="0" presId="urn:microsoft.com/office/officeart/2005/8/layout/venn3"/>
    <dgm:cxn modelId="{1DF939D9-A2B3-4DCC-87D0-B215C7A70EEB}" type="presParOf" srcId="{5008649E-E223-4176-9676-A49E43CD88DB}" destId="{8B97DFDA-99B4-405F-806C-E8837F2ACE2E}" srcOrd="1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17DE4-589E-492F-BBAD-25355CEB62EC}">
      <dsp:nvSpPr>
        <dsp:cNvPr id="0" name=""/>
        <dsp:cNvSpPr/>
      </dsp:nvSpPr>
      <dsp:spPr>
        <a:xfrm>
          <a:off x="3191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Situation Assessment</a:t>
          </a:r>
        </a:p>
      </dsp:txBody>
      <dsp:txXfrm>
        <a:off x="297626" y="3240457"/>
        <a:ext cx="1421658" cy="1421658"/>
      </dsp:txXfrm>
    </dsp:sp>
    <dsp:sp modelId="{9A653555-DC1A-4878-8229-7E11407A0E5F}">
      <dsp:nvSpPr>
        <dsp:cNvPr id="0" name=""/>
        <dsp:cNvSpPr/>
      </dsp:nvSpPr>
      <dsp:spPr>
        <a:xfrm>
          <a:off x="1611614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2"/>
            <a:satOff val="507"/>
            <a:lumOff val="847"/>
            <a:alphaOff val="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Mission</a:t>
          </a:r>
        </a:p>
      </dsp:txBody>
      <dsp:txXfrm>
        <a:off x="1906049" y="3240457"/>
        <a:ext cx="1421658" cy="1421658"/>
      </dsp:txXfrm>
    </dsp:sp>
    <dsp:sp modelId="{D4829EF6-514C-4BFA-9907-6B599AFE9746}">
      <dsp:nvSpPr>
        <dsp:cNvPr id="0" name=""/>
        <dsp:cNvSpPr/>
      </dsp:nvSpPr>
      <dsp:spPr>
        <a:xfrm>
          <a:off x="3220037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5"/>
            <a:satOff val="1014"/>
            <a:lumOff val="1695"/>
            <a:alphaOff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Core Values</a:t>
          </a:r>
        </a:p>
      </dsp:txBody>
      <dsp:txXfrm>
        <a:off x="3514472" y="3240457"/>
        <a:ext cx="1421658" cy="1421658"/>
      </dsp:txXfrm>
    </dsp:sp>
    <dsp:sp modelId="{31694AC1-8C90-49A8-B0AF-8A3692A5D025}">
      <dsp:nvSpPr>
        <dsp:cNvPr id="0" name=""/>
        <dsp:cNvSpPr/>
      </dsp:nvSpPr>
      <dsp:spPr>
        <a:xfrm>
          <a:off x="4828460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7"/>
            <a:satOff val="1521"/>
            <a:lumOff val="2542"/>
            <a:alphaOff val="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Vision</a:t>
          </a:r>
          <a:endParaRPr lang="en-US" sz="2000" kern="1200"/>
        </a:p>
      </dsp:txBody>
      <dsp:txXfrm>
        <a:off x="5122895" y="3240457"/>
        <a:ext cx="1421658" cy="1421658"/>
      </dsp:txXfrm>
    </dsp:sp>
    <dsp:sp modelId="{BD52A59F-81E6-4BEC-A674-9A5BEB6BFBF4}">
      <dsp:nvSpPr>
        <dsp:cNvPr id="0" name=""/>
        <dsp:cNvSpPr/>
      </dsp:nvSpPr>
      <dsp:spPr>
        <a:xfrm>
          <a:off x="6436882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10"/>
            <a:satOff val="2028"/>
            <a:lumOff val="3389"/>
            <a:alphaOff val="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Goals, Objectives Imperatives Strategies </a:t>
          </a:r>
        </a:p>
      </dsp:txBody>
      <dsp:txXfrm>
        <a:off x="6731317" y="3240457"/>
        <a:ext cx="1421658" cy="1421658"/>
      </dsp:txXfrm>
    </dsp:sp>
    <dsp:sp modelId="{B866CCE9-8C49-47C9-B686-4168E2B8C4A7}">
      <dsp:nvSpPr>
        <dsp:cNvPr id="0" name=""/>
        <dsp:cNvSpPr/>
      </dsp:nvSpPr>
      <dsp:spPr>
        <a:xfrm>
          <a:off x="8045305" y="2826718"/>
          <a:ext cx="2192179" cy="2249137"/>
        </a:xfrm>
        <a:prstGeom prst="ellipse">
          <a:avLst/>
        </a:prstGeom>
        <a:solidFill>
          <a:schemeClr val="accent1">
            <a:shade val="80000"/>
            <a:alpha val="50000"/>
            <a:hueOff val="12"/>
            <a:satOff val="2535"/>
            <a:lumOff val="4237"/>
            <a:alpha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RACI Matrix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Actions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Metrics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Resources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Timelines</a:t>
          </a:r>
        </a:p>
      </dsp:txBody>
      <dsp:txXfrm>
        <a:off x="8366342" y="3156096"/>
        <a:ext cx="1550105" cy="1590381"/>
      </dsp:txXfrm>
    </dsp:sp>
    <dsp:sp modelId="{8B97DFDA-99B4-405F-806C-E8837F2ACE2E}">
      <dsp:nvSpPr>
        <dsp:cNvPr id="0" name=""/>
        <dsp:cNvSpPr/>
      </dsp:nvSpPr>
      <dsp:spPr>
        <a:xfrm>
          <a:off x="9835379" y="2946022"/>
          <a:ext cx="2010528" cy="2010528"/>
        </a:xfrm>
        <a:prstGeom prst="ellipse">
          <a:avLst/>
        </a:prstGeom>
        <a:solidFill>
          <a:schemeClr val="accent1">
            <a:shade val="80000"/>
            <a:alpha val="50000"/>
            <a:hueOff val="15"/>
            <a:satOff val="3042"/>
            <a:lumOff val="5084"/>
            <a:alphaOff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0646" tIns="25400" rIns="110646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Draft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chemeClr val="bg1"/>
              </a:solidFill>
              <a:latin typeface="Garamond" panose="02020404030301010803" pitchFamily="18" charset="0"/>
            </a:rPr>
            <a:t>Plan</a:t>
          </a:r>
        </a:p>
      </dsp:txBody>
      <dsp:txXfrm>
        <a:off x="10129814" y="3240457"/>
        <a:ext cx="1421658" cy="1421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57FB5-A799-4D4C-B8A1-4420EDB8D147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D2E0E-05DA-4C11-8349-CAF4AB35A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D2E0E-05DA-4C11-8349-CAF4AB35AB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82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D2E0E-05DA-4C11-8349-CAF4AB35AB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2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93BAB-234D-74A3-8DD2-7DDAC8C3F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4"/>
            <a:ext cx="9144000" cy="2137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8CB86-F800-C22C-9EA3-3DF9CD795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127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1F31D-E024-ADFC-1CBE-8E4B97DA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00562-9E5E-9607-14D6-F537C71D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8875A-B898-749F-A786-BAD9B8DE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390B-9AB0-ED38-1DDA-7142A732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DCC3-18DB-EACD-9AE1-0F71CCB11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A9340-10A6-2B79-0A31-F264F912B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BBB8E5-0802-D8AC-8063-572F22906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733D4-D5C8-EFD4-F181-9D028746F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ABCF6C-CAAB-693D-B2AB-810F086F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E981C-01C0-20C5-A90C-A54EA70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5E0E0D-2781-59CD-85A2-B46688D0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F5F2-0778-D982-FD2B-FE128A6B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6BC22-1183-9358-F580-00EF9EF00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930FA-1393-0B61-811D-1C29029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C1CCEC-BFC4-003E-2931-8C9428DC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21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3F4941-B768-F477-26AA-2D900B5F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EACF6-D9A6-5F80-A18B-10271816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D27E3-157D-7DA4-531D-DD284784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3975-DFA8-235F-7293-C7B73CE6A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6B52F-E18E-3E17-321E-99D7EE0E4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4BB0F-49BE-BB81-DBCA-0736645C9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CAD2B-C5F9-78D9-E37D-B0630BA9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0B167-08A6-F90C-91D3-8F0DC36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A2BBD-60D8-6FF8-781E-11C9B598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17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3CF90-7921-CE2B-2B42-82C04C2F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BC6BF6-F139-81DB-38AF-77C2967A7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5C937-8D4B-3CB8-2958-5FAECA81E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78D68-C753-8BF6-1EC1-CB898C72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B160C-4990-F93F-EE71-86422C7C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72131-4213-EC3D-D490-873649A6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28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5361-BF2E-4992-4D52-8C75EB55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B9924-2FD8-C94A-96E4-8D8F3FDE6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B5781-6340-6855-687A-3EDBF028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B018A-3418-3B87-707C-77C51CA2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ED1D2-08CA-4CE6-98C6-7538E610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8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142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/>
          <a:p>
            <a:r>
              <a:rPr lang="en-US"/>
              <a:t>Heading 1 (Title Case)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36989" y="1565364"/>
            <a:ext cx="11811000" cy="4800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Add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660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8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20677"/>
            <a:ext cx="1051559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920"/>
            <a:ext cx="10515600" cy="3448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861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547" y="320677"/>
            <a:ext cx="613525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5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20677"/>
            <a:ext cx="6929583" cy="1325563"/>
          </a:xfrm>
        </p:spPr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  <a:lvl2pPr>
              <a:defRPr>
                <a:solidFill>
                  <a:srgbClr val="003C71"/>
                </a:solidFill>
              </a:defRPr>
            </a:lvl2pPr>
            <a:lvl3pPr>
              <a:defRPr>
                <a:solidFill>
                  <a:srgbClr val="003C71"/>
                </a:solidFill>
              </a:defRPr>
            </a:lvl3pPr>
            <a:lvl4pPr>
              <a:defRPr>
                <a:solidFill>
                  <a:srgbClr val="003C71"/>
                </a:solidFill>
              </a:defRPr>
            </a:lvl4pPr>
            <a:lvl5pPr>
              <a:defRPr>
                <a:solidFill>
                  <a:srgbClr val="003C7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4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20677"/>
            <a:ext cx="6929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1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20677"/>
            <a:ext cx="6929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C5CDC-3A16-4E11-13DA-52E96FB8F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2026512"/>
            <a:ext cx="10515600" cy="253596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AE94F-0F04-53F8-28A7-12DACA78E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08285"/>
                </a:solidFill>
                <a:latin typeface="Garamond" panose="02020404030301010803" pitchFamily="18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908-FDEC-6353-1552-F314EB15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08285"/>
                </a:solidFill>
                <a:latin typeface="Garamond" panose="02020404030301010803" pitchFamily="18" charset="0"/>
              </a:defRPr>
            </a:lvl1pPr>
          </a:lstStyle>
          <a:p>
            <a:fld id="{532ACB1D-5E9F-4D87-84E3-D97182167236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8935B-BEFA-4DE5-C738-6222594B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6A4E5-BD61-CA93-B3C1-F6D464F9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08285"/>
                </a:solidFill>
                <a:latin typeface="Garamond" panose="02020404030301010803" pitchFamily="18" charset="0"/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3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EB23-715E-BC32-315A-FD446B36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180D9-6B9A-8545-5840-215CEDE90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747D3-79B5-D6A8-E4A3-6DAA8AD0C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29303-DD5C-C31A-CBC0-D6B83325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5F0E1-632E-156B-FA55-DD55BCD6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1DC4D-01BE-0281-079D-41ED17A0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3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8F248-9741-F611-3736-FA20E9CEE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64152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8B08A-BE2C-6EAC-01DF-E0CB71817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CED34-3857-2476-F5F2-E4F36573D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532ACB1D-5E9F-4D87-84E3-D97182167236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B1393-6FF5-593A-B8CB-41DE3E8C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1FCC0-9A0C-7EB9-92A3-FFC29CAD7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6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0" r:id="rId4"/>
    <p:sldLayoutId id="2147483661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62" r:id="rId16"/>
    <p:sldLayoutId id="2147483666" r:id="rId1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60A986-F0F8-7157-95E7-3A191D40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481" y="3176766"/>
            <a:ext cx="10137166" cy="1325563"/>
          </a:xfrm>
        </p:spPr>
        <p:txBody>
          <a:bodyPr>
            <a:no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  <a:latin typeface="Garamond"/>
              </a:rPr>
              <a:t>Shaping Tomorrow - Together: </a:t>
            </a:r>
            <a:r>
              <a:rPr lang="en-US" sz="4800">
                <a:solidFill>
                  <a:srgbClr val="FFFFFF"/>
                </a:solidFill>
                <a:latin typeface="Garamond"/>
              </a:rPr>
              <a:t>A Strategic Vision for 2026-2031</a:t>
            </a:r>
            <a:endParaRPr lang="en-US" sz="4800"/>
          </a:p>
          <a:p>
            <a:endParaRPr lang="en-US" sz="5400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228E5B-8C22-A28C-83D2-44A3B1227BB9}"/>
              </a:ext>
            </a:extLst>
          </p:cNvPr>
          <p:cNvSpPr txBox="1"/>
          <p:nvPr/>
        </p:nvSpPr>
        <p:spPr>
          <a:xfrm>
            <a:off x="1941519" y="4502329"/>
            <a:ext cx="776630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>
                <a:solidFill>
                  <a:srgbClr val="FFFFFF"/>
                </a:solidFill>
                <a:latin typeface="Garamond"/>
                <a:ea typeface="Calibri"/>
                <a:cs typeface="Calibri"/>
              </a:rPr>
              <a:t>Campus Update</a:t>
            </a:r>
          </a:p>
          <a:p>
            <a:pPr algn="ctr"/>
            <a:r>
              <a:rPr lang="en-US" sz="3600">
                <a:solidFill>
                  <a:srgbClr val="FFFFFF"/>
                </a:solidFill>
                <a:latin typeface="Garamond"/>
                <a:ea typeface="Calibri"/>
                <a:cs typeface="Calibri"/>
              </a:rPr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3331018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B2DC0-5B5F-FB47-DDA9-78168A773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0D36E-D3BC-D695-07FD-1AB206738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637" y="224471"/>
            <a:ext cx="4998752" cy="1329917"/>
          </a:xfrm>
        </p:spPr>
        <p:txBody>
          <a:bodyPr/>
          <a:lstStyle/>
          <a:p>
            <a:r>
              <a:rPr lang="en-US">
                <a:latin typeface="Garamond"/>
              </a:rPr>
              <a:t>Progress to Date</a:t>
            </a:r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F4907B6-DBD9-4FBA-BBE0-296610E2E1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1678534"/>
              </p:ext>
            </p:extLst>
          </p:nvPr>
        </p:nvGraphicFramePr>
        <p:xfrm>
          <a:off x="165100" y="-254000"/>
          <a:ext cx="11849100" cy="7902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riangle 4">
            <a:extLst>
              <a:ext uri="{FF2B5EF4-FFF2-40B4-BE49-F238E27FC236}">
                <a16:creationId xmlns:a16="http://schemas.microsoft.com/office/drawing/2014/main" id="{21730650-E530-88FA-38A7-7C50BB0E903A}"/>
              </a:ext>
            </a:extLst>
          </p:cNvPr>
          <p:cNvSpPr/>
          <p:nvPr/>
        </p:nvSpPr>
        <p:spPr>
          <a:xfrm>
            <a:off x="10698824" y="4954915"/>
            <a:ext cx="647700" cy="8255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3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A552E17-F1D9-E618-877D-E2710B7DC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Planning 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CAB6B4-ECE6-E2A0-1615-5DD186F86B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325353"/>
              </p:ext>
            </p:extLst>
          </p:nvPr>
        </p:nvGraphicFramePr>
        <p:xfrm>
          <a:off x="145145" y="1646240"/>
          <a:ext cx="11901710" cy="498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73638">
                  <a:extLst>
                    <a:ext uri="{9D8B030D-6E8A-4147-A177-3AD203B41FA5}">
                      <a16:colId xmlns:a16="http://schemas.microsoft.com/office/drawing/2014/main" val="3972803806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4149791158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2648455820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1139466784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1653784416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441855702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1026514032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2084776356"/>
                    </a:ext>
                  </a:extLst>
                </a:gridCol>
                <a:gridCol w="691009">
                  <a:extLst>
                    <a:ext uri="{9D8B030D-6E8A-4147-A177-3AD203B41FA5}">
                      <a16:colId xmlns:a16="http://schemas.microsoft.com/office/drawing/2014/main" val="2499442594"/>
                    </a:ext>
                  </a:extLst>
                </a:gridCol>
              </a:tblGrid>
              <a:tr h="481965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rgbClr val="FFFFFF"/>
                          </a:solidFill>
                          <a:latin typeface="Garamond"/>
                        </a:rPr>
                        <a:t>Project Milestones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May 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Jun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Jul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Aug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Sept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Oct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Nov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Dec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rgbClr val="FFFFFF"/>
                          </a:solidFill>
                          <a:latin typeface="Garamond"/>
                        </a:rPr>
                        <a:t>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4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Launch implementation planning teams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432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Facilitate 4 implementation planning team meetings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Develop a RACI matrix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Develop metrics and key performance indicators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Develop prioritization and sequencing of various components of the strategic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Identify resource and funding requirements for each component of the strategic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Establish detailed project and tactical plans with timelines for each focus area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586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Engage with communications and other leaders on communications and change management strategies and plans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07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Prepare initial draft of the strategic plan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51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Engage campus community (i.e., town halls) to gain a broad set of thoughts and perspectives for the strategic plan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5661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Revise strategic plan based on campus community feedback and prepare draft strategic plan for Board consideration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7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Present draft strategic plan to the Radford Board of Visitors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214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FFFFFF"/>
                          </a:solidFill>
                          <a:latin typeface="Garamond"/>
                        </a:rPr>
                        <a:t>Incorporate feedback from the Board of Visitors and finalize strategic plan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  <a:latin typeface="Garamond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3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36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dford-Template-2023-v1.potx" id="{D2C37CDA-9761-4423-ACBE-92B7C27B8974}" vid="{052DD9FD-8E55-4B11-85FB-AC8A44A030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ee4d334-b2af-4fcd-8344-52d436a69ed3}" enabled="0" method="" siteId="{1ee4d334-b2af-4fcd-8344-52d436a69ed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Garamond</vt:lpstr>
      <vt:lpstr>Office Theme</vt:lpstr>
      <vt:lpstr>Shaping Tomorrow - Together: A Strategic Vision for 2026-2031 </vt:lpstr>
      <vt:lpstr>Progress to Date</vt:lpstr>
      <vt:lpstr>Implementation Planning Timeline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Oakes, Ed</dc:creator>
  <cp:lastModifiedBy>Roger Hepburn, Sharon</cp:lastModifiedBy>
  <cp:revision>2</cp:revision>
  <cp:lastPrinted>2025-04-24T12:06:42Z</cp:lastPrinted>
  <dcterms:created xsi:type="dcterms:W3CDTF">2023-10-23T15:50:49Z</dcterms:created>
  <dcterms:modified xsi:type="dcterms:W3CDTF">2025-08-15T18:50:18Z</dcterms:modified>
</cp:coreProperties>
</file>